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9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7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5" r:id="rId65"/>
    <p:sldId id="324" r:id="rId66"/>
    <p:sldId id="334" r:id="rId67"/>
    <p:sldId id="335" r:id="rId68"/>
    <p:sldId id="337" r:id="rId69"/>
    <p:sldId id="338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40" r:id="rId79"/>
    <p:sldId id="341" r:id="rId80"/>
    <p:sldId id="343" r:id="rId81"/>
    <p:sldId id="342" r:id="rId82"/>
    <p:sldId id="344" r:id="rId83"/>
    <p:sldId id="346" r:id="rId84"/>
    <p:sldId id="345" r:id="rId85"/>
    <p:sldId id="347" r:id="rId86"/>
    <p:sldId id="348" r:id="rId87"/>
    <p:sldId id="349" r:id="rId88"/>
    <p:sldId id="350" r:id="rId89"/>
    <p:sldId id="352" r:id="rId90"/>
    <p:sldId id="353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9DD272-0C3F-43DE-984E-1DF8F735DE84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7"/>
            <p14:sldId id="276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5"/>
            <p14:sldId id="324"/>
            <p14:sldId id="334"/>
            <p14:sldId id="335"/>
            <p14:sldId id="337"/>
            <p14:sldId id="338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40"/>
            <p14:sldId id="341"/>
            <p14:sldId id="343"/>
            <p14:sldId id="342"/>
            <p14:sldId id="344"/>
            <p14:sldId id="346"/>
            <p14:sldId id="345"/>
            <p14:sldId id="347"/>
            <p14:sldId id="348"/>
            <p14:sldId id="349"/>
            <p14:sldId id="350"/>
            <p14:sldId id="352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1573C-E968-4969-A9CC-AF4DC37B41C7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CA681-06C3-4F62-9B0A-91A921F4E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51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2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6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942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53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7999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85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26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82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44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50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88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39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9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84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7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1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C7CF6-0958-2691-CEAF-818E50E7D0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10. ASP.NET </a:t>
            </a:r>
            <a:r>
              <a:rPr lang="en-US" dirty="0" err="1"/>
              <a:t>WebApi</a:t>
            </a:r>
            <a:r>
              <a:rPr lang="en-US" dirty="0"/>
              <a:t> (Backend)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D8BA4-CA38-3A30-E7A8-80F2FC26E4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Vladimir Siv</a:t>
            </a:r>
            <a:r>
              <a:rPr lang="sr-Latn-RS" dirty="0"/>
              <a:t>čev</a:t>
            </a:r>
          </a:p>
          <a:p>
            <a:r>
              <a:rPr lang="en-US" dirty="0"/>
              <a:t>MSc. Electrical &amp; Computer Engineering</a:t>
            </a:r>
          </a:p>
          <a:p>
            <a:r>
              <a:rPr lang="en-US" dirty="0"/>
              <a:t>Jun 2022.</a:t>
            </a:r>
          </a:p>
        </p:txBody>
      </p:sp>
    </p:spTree>
    <p:extLst>
      <p:ext uri="{BB962C8B-B14F-4D97-AF65-F5344CB8AC3E}">
        <p14:creationId xmlns:p14="http://schemas.microsoft.com/office/powerpoint/2010/main" val="3880632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8CBC-0EE3-EE2E-0DA7-64C8D832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623"/>
          </a:xfrm>
        </p:spPr>
        <p:txBody>
          <a:bodyPr/>
          <a:lstStyle/>
          <a:p>
            <a:r>
              <a:rPr lang="sr-Latn-RS" dirty="0"/>
              <a:t>Inicijalne izmene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5723-0A22-0E4E-E172-E595E6D75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7785"/>
            <a:ext cx="8596668" cy="4423577"/>
          </a:xfrm>
        </p:spPr>
        <p:txBody>
          <a:bodyPr/>
          <a:lstStyle/>
          <a:p>
            <a:r>
              <a:rPr lang="sr-Latn-RS" dirty="0"/>
              <a:t>Potrebno je napraviti nekoliko inicijalnih izmena:</a:t>
            </a:r>
          </a:p>
          <a:p>
            <a:pPr marL="800100" lvl="1" indent="-342900">
              <a:buFont typeface="+mj-lt"/>
              <a:buAutoNum type="arabicPeriod"/>
            </a:pPr>
            <a:r>
              <a:rPr lang="sr-Latn-RS" dirty="0"/>
              <a:t>U </a:t>
            </a:r>
            <a:r>
              <a:rPr lang="sr-Latn-RS" i="1" dirty="0"/>
              <a:t>Solution Explorer</a:t>
            </a:r>
            <a:r>
              <a:rPr lang="sr-Latn-RS" dirty="0"/>
              <a:t>-u, proširiti (engl. </a:t>
            </a:r>
            <a:r>
              <a:rPr lang="sr-Latn-RS" i="1" dirty="0"/>
              <a:t>expand</a:t>
            </a:r>
            <a:r>
              <a:rPr lang="sr-Latn-RS" dirty="0"/>
              <a:t>) folder „</a:t>
            </a:r>
            <a:r>
              <a:rPr lang="sr-Latn-RS" i="1" dirty="0"/>
              <a:t>Controllers</a:t>
            </a:r>
            <a:r>
              <a:rPr lang="sr-Latn-RS" dirty="0"/>
              <a:t>“</a:t>
            </a:r>
          </a:p>
          <a:p>
            <a:pPr marL="800100" lvl="1" indent="-342900">
              <a:buFont typeface="+mj-lt"/>
              <a:buAutoNum type="arabicPeriod"/>
            </a:pPr>
            <a:r>
              <a:rPr lang="sr-Latn-RS" dirty="0"/>
              <a:t>Obrisati „</a:t>
            </a:r>
            <a:r>
              <a:rPr lang="sr-Latn-RS" i="1" dirty="0"/>
              <a:t>WeatherForcaseController.cs</a:t>
            </a:r>
            <a:r>
              <a:rPr lang="sr-Latn-RS" dirty="0"/>
              <a:t>“ i „</a:t>
            </a:r>
            <a:r>
              <a:rPr lang="sr-Latn-RS" i="1" dirty="0"/>
              <a:t>WeatherForecast.cs</a:t>
            </a:r>
            <a:r>
              <a:rPr lang="sr-Latn-RS" dirty="0"/>
              <a:t>“ asd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55F7-5ECC-C180-A939-BD025152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271AD-149F-C99A-6DDF-FE518A4B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E0C6C-43B7-3B07-E03C-FA90DE23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2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8" name="Isosceles Triangle 10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Isosceles Triangle 11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94D138-883C-7174-9821-A6D9779EC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3A480-C962-FDEF-F788-A39DB699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5814E-C30A-F0EF-2569-F1E6523D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839C0-6D8A-0526-8796-0B210453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53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3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Isosceles Triangle 15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BF8666-82BB-C3F7-BD0E-9EB2C42C2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3A480-C962-FDEF-F788-A39DB699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5814E-C30A-F0EF-2569-F1E6523D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839C0-6D8A-0526-8796-0B210453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288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8CBC-0EE3-EE2E-0DA7-64C8D832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623"/>
          </a:xfrm>
        </p:spPr>
        <p:txBody>
          <a:bodyPr/>
          <a:lstStyle/>
          <a:p>
            <a:r>
              <a:rPr lang="sr-Latn-RS" dirty="0"/>
              <a:t>Inicijalne izmene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5723-0A22-0E4E-E172-E595E6D75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1938"/>
            <a:ext cx="8596668" cy="4599424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Dalje:</a:t>
            </a:r>
          </a:p>
          <a:p>
            <a:pPr marL="800100" lvl="1" indent="-342900">
              <a:buFont typeface="+mj-lt"/>
              <a:buAutoNum type="arabicPeriod" startAt="3"/>
            </a:pPr>
            <a:r>
              <a:rPr lang="sr-Latn-RS" dirty="0"/>
              <a:t>U </a:t>
            </a:r>
            <a:r>
              <a:rPr lang="sr-Latn-RS" i="1" dirty="0"/>
              <a:t>Solution Explorer</a:t>
            </a:r>
            <a:r>
              <a:rPr lang="sr-Latn-RS" dirty="0"/>
              <a:t>-u, proširiti (engl. </a:t>
            </a:r>
            <a:r>
              <a:rPr lang="sr-Latn-RS" i="1" dirty="0"/>
              <a:t>expand</a:t>
            </a:r>
            <a:r>
              <a:rPr lang="sr-Latn-RS" dirty="0"/>
              <a:t>) folder „Properties“</a:t>
            </a:r>
          </a:p>
          <a:p>
            <a:pPr marL="800100" lvl="1" indent="-342900">
              <a:buFont typeface="+mj-lt"/>
              <a:buAutoNum type="arabicPeriod" startAt="3"/>
            </a:pPr>
            <a:r>
              <a:rPr lang="sr-Latn-RS" dirty="0"/>
              <a:t>Otvoriti „</a:t>
            </a:r>
            <a:r>
              <a:rPr lang="sr-Latn-RS" i="1" dirty="0"/>
              <a:t>launchSettings.json</a:t>
            </a:r>
            <a:r>
              <a:rPr lang="sr-Latn-RS" dirty="0"/>
              <a:t>“ i na mestima gde se nalazi </a:t>
            </a:r>
            <a:r>
              <a:rPr lang="sr-Latn-RS" i="1" dirty="0"/>
              <a:t>property</a:t>
            </a:r>
            <a:br>
              <a:rPr lang="sr-Latn-RS" i="1" dirty="0"/>
            </a:br>
            <a:r>
              <a:rPr lang="en-US" dirty="0"/>
              <a:t>“</a:t>
            </a:r>
            <a:r>
              <a:rPr lang="en-US" dirty="0" err="1"/>
              <a:t>launchUrl</a:t>
            </a:r>
            <a:r>
              <a:rPr lang="en-US" dirty="0"/>
              <a:t>”: “</a:t>
            </a:r>
            <a:r>
              <a:rPr lang="en-US" dirty="0" err="1"/>
              <a:t>wheatherforecast</a:t>
            </a:r>
            <a:r>
              <a:rPr lang="en-US" dirty="0"/>
              <a:t>” (</a:t>
            </a:r>
            <a:r>
              <a:rPr lang="en-US" dirty="0" err="1"/>
              <a:t>nalaze</a:t>
            </a:r>
            <a:r>
              <a:rPr lang="en-US" dirty="0"/>
              <a:t> se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mesta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obrisati</a:t>
            </a:r>
            <a:r>
              <a:rPr lang="en-US" dirty="0"/>
              <a:t> </a:t>
            </a:r>
            <a:r>
              <a:rPr lang="en-US" i="1" dirty="0" err="1"/>
              <a:t>wheatherforecast</a:t>
            </a:r>
            <a:r>
              <a:rPr lang="en-US" dirty="0"/>
              <a:t>, </a:t>
            </a:r>
            <a:r>
              <a:rPr lang="en-US" dirty="0" err="1"/>
              <a:t>tako</a:t>
            </a:r>
            <a:r>
              <a:rPr lang="en-US" dirty="0"/>
              <a:t> da </a:t>
            </a:r>
            <a:r>
              <a:rPr lang="en-US" dirty="0" err="1"/>
              <a:t>ostane</a:t>
            </a:r>
            <a:r>
              <a:rPr lang="en-US" dirty="0"/>
              <a:t> </a:t>
            </a:r>
            <a:r>
              <a:rPr lang="en-US" dirty="0" err="1"/>
              <a:t>prazan</a:t>
            </a:r>
            <a:r>
              <a:rPr lang="en-US" dirty="0"/>
              <a:t> string: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launchUrl</a:t>
            </a:r>
            <a:r>
              <a:rPr lang="en-US" dirty="0"/>
              <a:t>”: “”</a:t>
            </a:r>
          </a:p>
          <a:p>
            <a:pPr marL="800100" lvl="1" indent="-342900">
              <a:buFont typeface="+mj-lt"/>
              <a:buAutoNum type="arabicPeriod" startAt="3"/>
            </a:pPr>
            <a:r>
              <a:rPr lang="en-US" dirty="0" err="1"/>
              <a:t>Tako</a:t>
            </a:r>
            <a:r>
              <a:rPr lang="sr-Latn-RS" dirty="0"/>
              <a:t>đe, za </a:t>
            </a:r>
            <a:r>
              <a:rPr lang="sr-Latn-RS" i="1" dirty="0"/>
              <a:t>property</a:t>
            </a:r>
            <a:r>
              <a:rPr lang="sr-Latn-RS" dirty="0"/>
              <a:t> </a:t>
            </a:r>
            <a:r>
              <a:rPr lang="en-US" dirty="0"/>
              <a:t>“</a:t>
            </a:r>
            <a:r>
              <a:rPr lang="en-US" dirty="0" err="1"/>
              <a:t>launchBrowser</a:t>
            </a:r>
            <a:r>
              <a:rPr lang="en-US" dirty="0"/>
              <a:t>”, </a:t>
            </a:r>
            <a:r>
              <a:rPr lang="en-US" dirty="0" err="1"/>
              <a:t>postaviti</a:t>
            </a:r>
            <a:r>
              <a:rPr lang="en-US" dirty="0"/>
              <a:t> </a:t>
            </a:r>
            <a:r>
              <a:rPr lang="en-US" dirty="0" err="1"/>
              <a:t>vrednost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i="1" dirty="0"/>
              <a:t>false</a:t>
            </a:r>
            <a:r>
              <a:rPr lang="en-US" dirty="0"/>
              <a:t> (</a:t>
            </a:r>
            <a:r>
              <a:rPr lang="en-US" dirty="0" err="1"/>
              <a:t>tako</a:t>
            </a:r>
            <a:r>
              <a:rPr lang="sr-Latn-RS" dirty="0"/>
              <a:t>đe na dva mesta)</a:t>
            </a:r>
          </a:p>
          <a:p>
            <a:pPr marL="800100" lvl="1" indent="-342900">
              <a:buFont typeface="+mj-lt"/>
              <a:buAutoNum type="arabicPeriod" startAt="3"/>
            </a:pPr>
            <a:r>
              <a:rPr lang="sr-Latn-RS" dirty="0"/>
              <a:t>Sačuvati fajl</a:t>
            </a:r>
          </a:p>
          <a:p>
            <a:r>
              <a:rPr lang="sr-Latn-RS" dirty="0"/>
              <a:t>Objašnjenje: </a:t>
            </a:r>
            <a:r>
              <a:rPr lang="sr-Latn-RS" i="1" dirty="0"/>
              <a:t>launchSettings.json</a:t>
            </a:r>
            <a:r>
              <a:rPr lang="sr-Latn-RS" dirty="0"/>
              <a:t> fajl predstavlja konfiguracioni fajl za pokretanje serverske aplikacije – primer gde se ipak </a:t>
            </a:r>
            <a:r>
              <a:rPr lang="sr-Latn-RS" i="1" dirty="0"/>
              <a:t>JSON</a:t>
            </a:r>
            <a:r>
              <a:rPr lang="sr-Latn-RS" dirty="0"/>
              <a:t> i u konfiguracionim fajlovima koristi, a ne </a:t>
            </a:r>
            <a:r>
              <a:rPr lang="sr-Latn-RS" i="1" dirty="0"/>
              <a:t>XML</a:t>
            </a:r>
          </a:p>
          <a:p>
            <a:r>
              <a:rPr lang="sr-Latn-RS" dirty="0"/>
              <a:t>Ovim smo praktično rekli da po pokretanju aplikacije, ona nam ne otvori </a:t>
            </a:r>
            <a:r>
              <a:rPr lang="sr-Latn-RS" i="1" dirty="0"/>
              <a:t>browser</a:t>
            </a:r>
            <a:r>
              <a:rPr lang="sr-Latn-RS" dirty="0"/>
              <a:t> (jer je ovo </a:t>
            </a:r>
            <a:r>
              <a:rPr lang="sr-Latn-RS" i="1" dirty="0"/>
              <a:t>backend</a:t>
            </a:r>
            <a:r>
              <a:rPr lang="sr-Latn-RS" dirty="0"/>
              <a:t> aplikacija – browser nam treba za </a:t>
            </a:r>
            <a:r>
              <a:rPr lang="sr-Latn-RS" i="1" dirty="0"/>
              <a:t>frontend</a:t>
            </a:r>
            <a:r>
              <a:rPr lang="sr-Latn-RS" dirty="0"/>
              <a:t>), i po pokretanju da ne zove </a:t>
            </a:r>
            <a:r>
              <a:rPr lang="sr-Latn-RS" i="1" dirty="0"/>
              <a:t>weatherforecast</a:t>
            </a:r>
            <a:r>
              <a:rPr lang="sr-Latn-RS" dirty="0"/>
              <a:t> jer smo ga obrisali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55F7-5ECC-C180-A939-BD025152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271AD-149F-C99A-6DDF-FE518A4B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E0C6C-43B7-3B07-E03C-FA90DE23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8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60CA87-57F3-3128-6DC7-C5ED8BEDC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2CADE-7272-2439-9E0C-52DA8DECF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5392A-F9D8-00D2-F992-EC6574FAD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44549-F050-AA4F-525F-0FA21465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046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8CBC-0EE3-EE2E-0DA7-64C8D832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623"/>
          </a:xfrm>
        </p:spPr>
        <p:txBody>
          <a:bodyPr/>
          <a:lstStyle/>
          <a:p>
            <a:r>
              <a:rPr lang="sr-Latn-RS" dirty="0"/>
              <a:t>Gde se aplikacija pokreće?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5723-0A22-0E4E-E172-E595E6D75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1938"/>
            <a:ext cx="8596668" cy="4599424"/>
          </a:xfrm>
        </p:spPr>
        <p:txBody>
          <a:bodyPr>
            <a:normAutofit/>
          </a:bodyPr>
          <a:lstStyle/>
          <a:p>
            <a:r>
              <a:rPr lang="sr-Latn-RS" dirty="0"/>
              <a:t>U ovom konfiguracionom fajlu, takođe možete pronaći </a:t>
            </a:r>
            <a:r>
              <a:rPr lang="sr-Latn-RS" i="1" dirty="0"/>
              <a:t>applicationUrl</a:t>
            </a:r>
            <a:r>
              <a:rPr lang="sr-Latn-RS" dirty="0"/>
              <a:t> </a:t>
            </a:r>
            <a:r>
              <a:rPr lang="sr-Latn-RS" i="1" dirty="0"/>
              <a:t>property</a:t>
            </a:r>
            <a:r>
              <a:rPr lang="sr-Latn-RS" dirty="0"/>
              <a:t>, koji bi trebalo da počinje sa: </a:t>
            </a:r>
            <a:r>
              <a:rPr lang="en-US" dirty="0"/>
              <a:t>“http://localhost”</a:t>
            </a:r>
            <a:endParaRPr lang="sr-Latn-RS" dirty="0"/>
          </a:p>
          <a:p>
            <a:r>
              <a:rPr lang="sr-Latn-RS" dirty="0"/>
              <a:t>Praktično, ovo je domen koji bi se koristio kada želimo da se obratimo našoj serverskoj aplikaciji (važi samo kada je pozivamo sa iste mašine!)</a:t>
            </a:r>
          </a:p>
          <a:p>
            <a:r>
              <a:rPr lang="sr-Latn-RS" dirty="0"/>
              <a:t>Pored domena, nalaziće se i port na kom se aplikacija nalazi</a:t>
            </a:r>
          </a:p>
          <a:p>
            <a:r>
              <a:rPr lang="sr-Latn-RS" dirty="0"/>
              <a:t>Bitno je dakle gledati podešavanje koje se nalazi ispod </a:t>
            </a:r>
            <a:r>
              <a:rPr lang="en-US" dirty="0"/>
              <a:t>“</a:t>
            </a:r>
            <a:r>
              <a:rPr lang="en-US" i="1" dirty="0"/>
              <a:t>profiles</a:t>
            </a:r>
            <a:r>
              <a:rPr lang="en-US" dirty="0"/>
              <a:t>”, a ne </a:t>
            </a:r>
            <a:r>
              <a:rPr lang="en-US" dirty="0" err="1"/>
              <a:t>ispod</a:t>
            </a:r>
            <a:r>
              <a:rPr lang="en-US" dirty="0"/>
              <a:t> “</a:t>
            </a:r>
            <a:r>
              <a:rPr lang="en-US" i="1" dirty="0" err="1"/>
              <a:t>iisSettings</a:t>
            </a:r>
            <a:r>
              <a:rPr lang="en-US" dirty="0"/>
              <a:t>”!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55F7-5ECC-C180-A939-BD025152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271AD-149F-C99A-6DDF-FE518A4B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E0C6C-43B7-3B07-E03C-FA90DE23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91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B279E60-E990-D3AD-F2A4-9B97D4E89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EB3EB-DA31-703A-8A77-204F880B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98209-208B-FF0D-1A48-C15E31EF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67185-E284-A926-1484-00398445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244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8CBC-0EE3-EE2E-0DA7-64C8D832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623"/>
          </a:xfrm>
        </p:spPr>
        <p:txBody>
          <a:bodyPr/>
          <a:lstStyle/>
          <a:p>
            <a:r>
              <a:rPr lang="sr-Latn-RS" dirty="0"/>
              <a:t>Inicijalne izmene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5723-0A22-0E4E-E172-E595E6D75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1938"/>
            <a:ext cx="8596668" cy="4599424"/>
          </a:xfrm>
        </p:spPr>
        <p:txBody>
          <a:bodyPr>
            <a:normAutofit/>
          </a:bodyPr>
          <a:lstStyle/>
          <a:p>
            <a:r>
              <a:rPr lang="sr-Latn-RS" dirty="0"/>
              <a:t>Dalje:</a:t>
            </a:r>
          </a:p>
          <a:p>
            <a:pPr marL="800100" lvl="1" indent="-342900">
              <a:buFont typeface="+mj-lt"/>
              <a:buAutoNum type="arabicPeriod" startAt="7"/>
            </a:pPr>
            <a:r>
              <a:rPr lang="sr-Latn-RS" dirty="0"/>
              <a:t>U </a:t>
            </a:r>
            <a:r>
              <a:rPr lang="sr-Latn-RS" i="1" dirty="0"/>
              <a:t>Solution Explorer</a:t>
            </a:r>
            <a:r>
              <a:rPr lang="sr-Latn-RS" dirty="0"/>
              <a:t>-u, otvoriti fajl </a:t>
            </a:r>
            <a:r>
              <a:rPr lang="en-US" dirty="0"/>
              <a:t>“</a:t>
            </a:r>
            <a:r>
              <a:rPr lang="en-US" i="1" dirty="0" err="1"/>
              <a:t>Program.cs</a:t>
            </a:r>
            <a:r>
              <a:rPr lang="en-US" dirty="0"/>
              <a:t>”</a:t>
            </a:r>
          </a:p>
          <a:p>
            <a:pPr marL="800100" lvl="1" indent="-342900">
              <a:buFont typeface="+mj-lt"/>
              <a:buAutoNum type="arabicPeriod" startAt="7"/>
            </a:pPr>
            <a:r>
              <a:rPr lang="en-US" dirty="0" err="1"/>
              <a:t>Potrebno</a:t>
            </a:r>
            <a:r>
              <a:rPr lang="en-US" dirty="0"/>
              <a:t> je </a:t>
            </a:r>
            <a:r>
              <a:rPr lang="en-US" dirty="0" err="1"/>
              <a:t>dodati</a:t>
            </a:r>
            <a:r>
              <a:rPr lang="en-US" dirty="0"/>
              <a:t> </a:t>
            </a:r>
            <a:r>
              <a:rPr lang="en-US" dirty="0" err="1"/>
              <a:t>dve</a:t>
            </a:r>
            <a:r>
              <a:rPr lang="en-US" dirty="0"/>
              <a:t> </a:t>
            </a:r>
            <a:r>
              <a:rPr lang="en-US" dirty="0" err="1"/>
              <a:t>linije</a:t>
            </a:r>
            <a:r>
              <a:rPr lang="en-US" dirty="0"/>
              <a:t>,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slici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slede</a:t>
            </a:r>
            <a:r>
              <a:rPr lang="sr-Latn-RS" dirty="0"/>
              <a:t>ćeg slajda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55F7-5ECC-C180-A939-BD025152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271AD-149F-C99A-6DDF-FE518A4B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E0C6C-43B7-3B07-E03C-FA90DE23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9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8538C4-D7B6-199E-F585-181C8ABCD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920CC-F277-A2B7-D06E-403E4511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2C709-E465-97E5-E40A-671C93EE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4F361-C629-8199-E5EA-EFE80834A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817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8CBC-0EE3-EE2E-0DA7-64C8D832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623"/>
          </a:xfrm>
        </p:spPr>
        <p:txBody>
          <a:bodyPr/>
          <a:lstStyle/>
          <a:p>
            <a:r>
              <a:rPr lang="en-US" i="1" dirty="0"/>
              <a:t>CORS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5723-0A22-0E4E-E172-E595E6D75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1938"/>
            <a:ext cx="8596668" cy="4599424"/>
          </a:xfrm>
        </p:spPr>
        <p:txBody>
          <a:bodyPr>
            <a:normAutofit/>
          </a:bodyPr>
          <a:lstStyle/>
          <a:p>
            <a:r>
              <a:rPr lang="en-US" dirty="0" err="1"/>
              <a:t>Dodate</a:t>
            </a:r>
            <a:r>
              <a:rPr lang="en-US" dirty="0"/>
              <a:t> </a:t>
            </a:r>
            <a:r>
              <a:rPr lang="en-US" dirty="0" err="1"/>
              <a:t>dve</a:t>
            </a:r>
            <a:r>
              <a:rPr lang="en-US" dirty="0"/>
              <a:t> </a:t>
            </a:r>
            <a:r>
              <a:rPr lang="en-US" dirty="0" err="1"/>
              <a:t>linije</a:t>
            </a:r>
            <a:r>
              <a:rPr lang="en-US" dirty="0"/>
              <a:t> </a:t>
            </a:r>
            <a:r>
              <a:rPr lang="en-US" dirty="0" err="1"/>
              <a:t>nisu</a:t>
            </a:r>
            <a:r>
              <a:rPr lang="en-US" dirty="0"/>
              <a:t> od </a:t>
            </a:r>
            <a:r>
              <a:rPr lang="en-US" dirty="0" err="1"/>
              <a:t>interesa</a:t>
            </a:r>
            <a:r>
              <a:rPr lang="en-US" dirty="0"/>
              <a:t> u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kursu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ne</a:t>
            </a:r>
            <a:r>
              <a:rPr lang="sr-Latn-RS" dirty="0"/>
              <a:t>će biti dodatno objašnjene</a:t>
            </a:r>
          </a:p>
          <a:p>
            <a:r>
              <a:rPr lang="sr-Latn-RS" dirty="0"/>
              <a:t>Ukratko, u pitanju je odgovarajuća zaštitna mera koja se ovim dvema linijama uklanja, kako bi našu </a:t>
            </a:r>
            <a:r>
              <a:rPr lang="sr-Latn-RS" i="1" dirty="0"/>
              <a:t>backend</a:t>
            </a:r>
            <a:r>
              <a:rPr lang="sr-Latn-RS" dirty="0"/>
              <a:t> aplikaciju mogla bilo koja </a:t>
            </a:r>
            <a:r>
              <a:rPr lang="sr-Latn-RS" i="1" dirty="0"/>
              <a:t>frontend</a:t>
            </a:r>
            <a:r>
              <a:rPr lang="sr-Latn-RS" dirty="0"/>
              <a:t> aplikacija zvati (što uključuje i našu)</a:t>
            </a:r>
          </a:p>
          <a:p>
            <a:r>
              <a:rPr lang="sr-Latn-RS" dirty="0"/>
              <a:t>Inače, skraćenica je od: „</a:t>
            </a:r>
            <a:r>
              <a:rPr lang="sr-Latn-RS" i="1" dirty="0"/>
              <a:t>Cross-Origin Resource Sharing</a:t>
            </a:r>
            <a:r>
              <a:rPr lang="sr-Latn-RS" dirty="0"/>
              <a:t>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55F7-5ECC-C180-A939-BD025152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271AD-149F-C99A-6DDF-FE518A4B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E0C6C-43B7-3B07-E03C-FA90DE23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4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7727"/>
          </a:xfrm>
        </p:spPr>
        <p:txBody>
          <a:bodyPr/>
          <a:lstStyle/>
          <a:p>
            <a:r>
              <a:rPr lang="en-US" i="1" dirty="0"/>
              <a:t>Starwood app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6577"/>
            <a:ext cx="8596668" cy="4414785"/>
          </a:xfrm>
        </p:spPr>
        <p:txBody>
          <a:bodyPr/>
          <a:lstStyle/>
          <a:p>
            <a:r>
              <a:rPr lang="sr-Latn-RS" dirty="0"/>
              <a:t>Želimo da razvijemo Web aplikaciju za rad sa filmovima</a:t>
            </a:r>
          </a:p>
          <a:p>
            <a:r>
              <a:rPr lang="sr-Latn-RS" dirty="0"/>
              <a:t>Kao i ranije, nazvaćemo aplilkaciju </a:t>
            </a:r>
            <a:r>
              <a:rPr lang="sr-Latn-RS" i="1" dirty="0"/>
              <a:t>Starwood</a:t>
            </a:r>
            <a:endParaRPr lang="sr-Latn-RS" dirty="0"/>
          </a:p>
          <a:p>
            <a:r>
              <a:rPr lang="sr-Latn-RS" dirty="0"/>
              <a:t>Prvenstveno ćemo razviti </a:t>
            </a:r>
            <a:r>
              <a:rPr lang="sr-Latn-RS" i="1" dirty="0"/>
              <a:t>backend</a:t>
            </a:r>
            <a:r>
              <a:rPr lang="sr-Latn-RS" dirty="0"/>
              <a:t> deo koristeći </a:t>
            </a:r>
            <a:r>
              <a:rPr lang="sr-Latn-RS" i="1" dirty="0"/>
              <a:t>ASP.NET</a:t>
            </a:r>
            <a:r>
              <a:rPr lang="sr-Latn-RS" dirty="0"/>
              <a:t> tehnologiju</a:t>
            </a:r>
          </a:p>
          <a:p>
            <a:r>
              <a:rPr lang="sr-Latn-RS" dirty="0"/>
              <a:t>Za početak, </a:t>
            </a:r>
            <a:r>
              <a:rPr lang="sr-Latn-RS" i="1" dirty="0"/>
              <a:t>backend</a:t>
            </a:r>
            <a:r>
              <a:rPr lang="sr-Latn-RS" dirty="0"/>
              <a:t> aplikacija treba da obezbedi svega dve funkcionalnosti: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Da </a:t>
            </a:r>
            <a:r>
              <a:rPr lang="en-US" dirty="0" err="1"/>
              <a:t>javi</a:t>
            </a:r>
            <a:r>
              <a:rPr lang="en-US" dirty="0"/>
              <a:t> koji je </a:t>
            </a:r>
            <a:r>
              <a:rPr lang="en-US" dirty="0" err="1"/>
              <a:t>najpopularniji</a:t>
            </a:r>
            <a:r>
              <a:rPr lang="en-US" dirty="0"/>
              <a:t> film </a:t>
            </a:r>
            <a:r>
              <a:rPr lang="en-US" dirty="0" err="1"/>
              <a:t>svih</a:t>
            </a:r>
            <a:r>
              <a:rPr lang="en-US" dirty="0"/>
              <a:t> </a:t>
            </a:r>
            <a:r>
              <a:rPr lang="en-US" dirty="0" err="1"/>
              <a:t>vremena</a:t>
            </a:r>
            <a:r>
              <a:rPr lang="en-US" dirty="0"/>
              <a:t> (</a:t>
            </a:r>
            <a:r>
              <a:rPr lang="en-US" i="1" dirty="0"/>
              <a:t>most popular</a:t>
            </a:r>
            <a:r>
              <a:rPr lang="en-US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Da </a:t>
            </a:r>
            <a:r>
              <a:rPr lang="en-US" dirty="0" err="1"/>
              <a:t>javi</a:t>
            </a:r>
            <a:r>
              <a:rPr lang="en-US" dirty="0"/>
              <a:t> </a:t>
            </a:r>
            <a:r>
              <a:rPr lang="en-US" dirty="0" err="1"/>
              <a:t>zadat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(</a:t>
            </a:r>
            <a:r>
              <a:rPr lang="en-US" dirty="0" err="1"/>
              <a:t>npr</a:t>
            </a:r>
            <a:r>
              <a:rPr lang="en-US" dirty="0"/>
              <a:t>. 6) </a:t>
            </a:r>
            <a:r>
              <a:rPr lang="en-US" dirty="0" err="1"/>
              <a:t>filmova</a:t>
            </a:r>
            <a:r>
              <a:rPr lang="en-US" dirty="0"/>
              <a:t> koji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poslednjih</a:t>
            </a:r>
            <a:r>
              <a:rPr lang="en-US" dirty="0"/>
              <a:t> par </a:t>
            </a:r>
            <a:r>
              <a:rPr lang="en-US" dirty="0" err="1"/>
              <a:t>nedelja</a:t>
            </a:r>
            <a:r>
              <a:rPr lang="en-US" dirty="0"/>
              <a:t> </a:t>
            </a:r>
            <a:r>
              <a:rPr lang="sr-Latn-RS" dirty="0"/>
              <a:t>„u trendu“ (</a:t>
            </a:r>
            <a:r>
              <a:rPr lang="sr-Latn-RS" i="1" dirty="0"/>
              <a:t>trending</a:t>
            </a:r>
            <a:r>
              <a:rPr lang="sr-Latn-RS" dirty="0"/>
              <a:t>)</a:t>
            </a:r>
          </a:p>
          <a:p>
            <a:r>
              <a:rPr lang="sr-Latn-RS" dirty="0"/>
              <a:t>Naravno, podatke koje će </a:t>
            </a:r>
            <a:r>
              <a:rPr lang="sr-Latn-RS" i="1" dirty="0"/>
              <a:t>backend</a:t>
            </a:r>
            <a:r>
              <a:rPr lang="sr-Latn-RS" dirty="0"/>
              <a:t> aplikacija vraćati (odnosno konkretne filmove) neće biti stvarni, već će biti </a:t>
            </a:r>
            <a:r>
              <a:rPr lang="sr-Latn-RS" i="1" dirty="0"/>
              <a:t>hardcode</a:t>
            </a:r>
            <a:r>
              <a:rPr lang="sr-Latn-RS" dirty="0"/>
              <a:t>-oveni (zakucani), da aplikacija uvek iste vraća – ovaj deo nas trenutno ne zanima</a:t>
            </a:r>
          </a:p>
          <a:p>
            <a:r>
              <a:rPr lang="sr-Latn-RS" dirty="0"/>
              <a:t>Npr. neka najpopularniji film uvek bude „The Shawshank Redemption“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5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8CBC-0EE3-EE2E-0DA7-64C8D832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623"/>
          </a:xfrm>
        </p:spPr>
        <p:txBody>
          <a:bodyPr/>
          <a:lstStyle/>
          <a:p>
            <a:r>
              <a:rPr lang="sr-Latn-RS" dirty="0"/>
              <a:t>Opis aplikacije u trenutnom stanju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5723-0A22-0E4E-E172-E595E6D75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1938"/>
            <a:ext cx="6297612" cy="4599424"/>
          </a:xfrm>
        </p:spPr>
        <p:txBody>
          <a:bodyPr>
            <a:normAutofit/>
          </a:bodyPr>
          <a:lstStyle/>
          <a:p>
            <a:r>
              <a:rPr lang="sr-Latn-RS" dirty="0"/>
              <a:t>U ovom momentu, možemo ukratko opisati šta je to sve što se nalazi u aplikaciji</a:t>
            </a:r>
          </a:p>
          <a:p>
            <a:r>
              <a:rPr lang="sr-Latn-RS" dirty="0"/>
              <a:t>Što se </a:t>
            </a:r>
            <a:r>
              <a:rPr lang="sr-Latn-RS" i="1" dirty="0"/>
              <a:t>Connected Services</a:t>
            </a:r>
            <a:r>
              <a:rPr lang="sr-Latn-RS" dirty="0"/>
              <a:t> tiče, ovu opciju nećemo koristiti (praktično je možemo ignorisati)</a:t>
            </a:r>
          </a:p>
          <a:p>
            <a:r>
              <a:rPr lang="sr-Latn-RS" dirty="0"/>
              <a:t>Pod </a:t>
            </a:r>
            <a:r>
              <a:rPr lang="sr-Latn-RS" i="1" dirty="0"/>
              <a:t>Dependencies</a:t>
            </a:r>
            <a:r>
              <a:rPr lang="sr-Latn-RS" dirty="0"/>
              <a:t> se nalaze stvari od kojih naša aplikacija zavisi (npr. pri kreiranju projekta, naveli smo </a:t>
            </a:r>
            <a:r>
              <a:rPr lang="sr-Latn-RS" i="1" dirty="0"/>
              <a:t>.NET 6.0</a:t>
            </a:r>
            <a:r>
              <a:rPr lang="sr-Latn-RS" dirty="0"/>
              <a:t>) – ovde je već sve podešeno (takođe možemo ignorisati)</a:t>
            </a:r>
          </a:p>
          <a:p>
            <a:r>
              <a:rPr lang="sr-Latn-RS" i="1" dirty="0"/>
              <a:t>launchSettings.json</a:t>
            </a:r>
            <a:r>
              <a:rPr lang="sr-Latn-RS" dirty="0"/>
              <a:t> smo već podesili i njega na dalje nećemo koristiti (ponovo, ignorišemo)</a:t>
            </a:r>
          </a:p>
          <a:p>
            <a:r>
              <a:rPr lang="sr-Latn-RS" i="1" dirty="0"/>
              <a:t>appsettings.json</a:t>
            </a:r>
            <a:r>
              <a:rPr lang="sr-Latn-RS" dirty="0"/>
              <a:t> je takođe jedan konfiguracioni fajl koji nam ponovo nije od interesa (ignorišemo)</a:t>
            </a:r>
            <a:endParaRPr lang="sr-Latn-RS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55F7-5ECC-C180-A939-BD025152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271AD-149F-C99A-6DDF-FE518A4B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E0C6C-43B7-3B07-E03C-FA90DE23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4F5A44-1E63-B0BC-5F13-3C05C5767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77" y="1662788"/>
            <a:ext cx="3296110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6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8CBC-0EE3-EE2E-0DA7-64C8D832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623"/>
          </a:xfrm>
        </p:spPr>
        <p:txBody>
          <a:bodyPr/>
          <a:lstStyle/>
          <a:p>
            <a:r>
              <a:rPr lang="sr-Latn-RS" dirty="0"/>
              <a:t>Opis aplikacije u trenutnom stanju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5723-0A22-0E4E-E172-E595E6D75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1938"/>
            <a:ext cx="6297612" cy="4599424"/>
          </a:xfrm>
        </p:spPr>
        <p:txBody>
          <a:bodyPr>
            <a:normAutofit/>
          </a:bodyPr>
          <a:lstStyle/>
          <a:p>
            <a:r>
              <a:rPr lang="sr-Latn-RS" dirty="0"/>
              <a:t>Sve što nam dakle preostaje od interesa jeste </a:t>
            </a:r>
            <a:r>
              <a:rPr lang="sr-Latn-RS" i="1" dirty="0"/>
              <a:t>Controllers</a:t>
            </a:r>
            <a:r>
              <a:rPr lang="sr-Latn-RS" dirty="0"/>
              <a:t> folder koji je inače prazan, i </a:t>
            </a:r>
            <a:r>
              <a:rPr lang="sr-Latn-RS" i="1" dirty="0"/>
              <a:t>Program.cs</a:t>
            </a:r>
            <a:endParaRPr lang="sr-Latn-RS" dirty="0"/>
          </a:p>
          <a:p>
            <a:r>
              <a:rPr lang="sr-Latn-RS" dirty="0"/>
              <a:t>Ranije smo već videli da je </a:t>
            </a:r>
            <a:r>
              <a:rPr lang="sr-Latn-RS" i="1" dirty="0"/>
              <a:t>Program.cs</a:t>
            </a:r>
            <a:r>
              <a:rPr lang="sr-Latn-RS" dirty="0"/>
              <a:t> jednostavan fajl gde se zapravo nalazi </a:t>
            </a:r>
            <a:r>
              <a:rPr lang="sr-Latn-RS" i="1" dirty="0"/>
              <a:t>Main</a:t>
            </a:r>
            <a:r>
              <a:rPr lang="sr-Latn-RS" dirty="0"/>
              <a:t> funkcija</a:t>
            </a:r>
          </a:p>
          <a:p>
            <a:r>
              <a:rPr lang="sr-Latn-RS" i="1" dirty="0"/>
              <a:t>Backend web servis</a:t>
            </a:r>
            <a:r>
              <a:rPr lang="sr-Latn-RS" dirty="0"/>
              <a:t> se apsolutno može smatrati kao jedna </a:t>
            </a:r>
            <a:r>
              <a:rPr lang="sr-Latn-RS" u="sng" dirty="0"/>
              <a:t>konzolna</a:t>
            </a:r>
            <a:r>
              <a:rPr lang="sr-Latn-RS" dirty="0"/>
              <a:t> aplikacija, i ovde je njen početak</a:t>
            </a:r>
          </a:p>
          <a:p>
            <a:r>
              <a:rPr lang="sr-Latn-RS" dirty="0"/>
              <a:t>Ako pokrenete program:</a:t>
            </a:r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r>
              <a:rPr lang="sr-Latn-RS" dirty="0"/>
              <a:t>Zaista će se i pokrenuti jedna konzola koja neće prestajati da radi dok je ručno ne stopiramo</a:t>
            </a:r>
          </a:p>
          <a:p>
            <a:pPr marL="0" indent="0">
              <a:buNone/>
            </a:pPr>
            <a:endParaRPr lang="sr-Latn-R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55F7-5ECC-C180-A939-BD025152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271AD-149F-C99A-6DDF-FE518A4B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E0C6C-43B7-3B07-E03C-FA90DE23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4F5A44-1E63-B0BC-5F13-3C05C5767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77" y="1662788"/>
            <a:ext cx="3296110" cy="3743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2A4C1-8CA0-A5DA-CC81-A0882333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374" y="3944076"/>
            <a:ext cx="2911929" cy="97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8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8CBC-0EE3-EE2E-0DA7-64C8D832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623"/>
          </a:xfrm>
        </p:spPr>
        <p:txBody>
          <a:bodyPr/>
          <a:lstStyle/>
          <a:p>
            <a:r>
              <a:rPr lang="sr-Latn-RS" dirty="0"/>
              <a:t>Opis aplikacije u trenutnom stanju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5723-0A22-0E4E-E172-E595E6D75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1938"/>
            <a:ext cx="6297612" cy="4599424"/>
          </a:xfrm>
        </p:spPr>
        <p:txBody>
          <a:bodyPr>
            <a:normAutofit/>
          </a:bodyPr>
          <a:lstStyle/>
          <a:p>
            <a:r>
              <a:rPr lang="sr-Latn-RS" dirty="0"/>
              <a:t>Već je rečeno da </a:t>
            </a:r>
            <a:r>
              <a:rPr lang="sr-Latn-RS" i="1" dirty="0"/>
              <a:t>backend web servisi</a:t>
            </a:r>
            <a:r>
              <a:rPr lang="sr-Latn-RS" dirty="0"/>
              <a:t> praktično nemaju neki grafički </a:t>
            </a:r>
            <a:r>
              <a:rPr lang="sr-Latn-RS" i="1" dirty="0"/>
              <a:t>UI</a:t>
            </a:r>
            <a:r>
              <a:rPr lang="sr-Latn-RS" dirty="0"/>
              <a:t>, zato je se i često pokreću kao konzolne aplikacije (ili čak kao pozadinski procesi čak i bez konzole!)</a:t>
            </a:r>
          </a:p>
          <a:p>
            <a:r>
              <a:rPr lang="sr-Latn-RS" dirty="0"/>
              <a:t>Za razliku od običnih konzolnih aplikacija, program ne prestaje sa radom kada se </a:t>
            </a:r>
            <a:r>
              <a:rPr lang="sr-Latn-RS" i="1" dirty="0"/>
              <a:t>Main</a:t>
            </a:r>
            <a:r>
              <a:rPr lang="sr-Latn-RS" dirty="0"/>
              <a:t> funkcija završi</a:t>
            </a:r>
          </a:p>
          <a:p>
            <a:r>
              <a:rPr lang="sr-Latn-RS" dirty="0"/>
              <a:t>Ideja je da beskonačno traje (dok se ručno ne zaustavi), a dok traje, može da prima zahteve i opslužuje ih</a:t>
            </a:r>
          </a:p>
          <a:p>
            <a:r>
              <a:rPr lang="sr-Latn-RS" dirty="0"/>
              <a:t>U </a:t>
            </a:r>
            <a:r>
              <a:rPr lang="sr-Latn-RS" i="1" dirty="0"/>
              <a:t>Program.cs</a:t>
            </a:r>
            <a:r>
              <a:rPr lang="sr-Latn-RS" dirty="0"/>
              <a:t> fajlu se praktično mogu dodavati razne funkcionalnosti koje </a:t>
            </a:r>
            <a:r>
              <a:rPr lang="sr-Latn-RS" i="1" dirty="0"/>
              <a:t>ASP.NET</a:t>
            </a:r>
            <a:r>
              <a:rPr lang="sr-Latn-RS" dirty="0"/>
              <a:t> tehnologija pruža, ali nama ipak za sad ništa neće trebati, tako da smo i sa ovim fajlom završili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55F7-5ECC-C180-A939-BD025152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271AD-149F-C99A-6DDF-FE518A4B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E0C6C-43B7-3B07-E03C-FA90DE23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4F5A44-1E63-B0BC-5F13-3C05C5767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77" y="1662788"/>
            <a:ext cx="3296110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8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8CBC-0EE3-EE2E-0DA7-64C8D832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623"/>
          </a:xfrm>
        </p:spPr>
        <p:txBody>
          <a:bodyPr/>
          <a:lstStyle/>
          <a:p>
            <a:r>
              <a:rPr lang="sr-Latn-RS" dirty="0"/>
              <a:t>Opis aplikacije u trenutnom stanju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5723-0A22-0E4E-E172-E595E6D75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1938"/>
            <a:ext cx="6297612" cy="4599424"/>
          </a:xfrm>
        </p:spPr>
        <p:txBody>
          <a:bodyPr>
            <a:normAutofit/>
          </a:bodyPr>
          <a:lstStyle/>
          <a:p>
            <a:r>
              <a:rPr lang="sr-Latn-RS" dirty="0"/>
              <a:t>Praktično, sve što je nama od interesa jeste </a:t>
            </a:r>
            <a:r>
              <a:rPr lang="sr-Latn-RS" i="1" dirty="0"/>
              <a:t>Controllers</a:t>
            </a:r>
            <a:r>
              <a:rPr lang="sr-Latn-RS" dirty="0"/>
              <a:t> folder, koji je prazan!</a:t>
            </a:r>
          </a:p>
          <a:p>
            <a:r>
              <a:rPr lang="sr-Latn-RS" dirty="0"/>
              <a:t>U ovom folderu, dodavaćemo tzv. kontrolerske klase – odnosno kontrolere koje imaju sposobnost primanja zahteva, zatim ih obrađuju i šalju rezultate nazad kroz odgovore</a:t>
            </a:r>
          </a:p>
          <a:p>
            <a:r>
              <a:rPr lang="sr-Latn-RS" dirty="0"/>
              <a:t>Praktično, moguće je da imamo samo jedan kontroler u celoj aplikaciji, ali to nije preporučljivo</a:t>
            </a:r>
          </a:p>
          <a:p>
            <a:r>
              <a:rPr lang="sr-Latn-RS" dirty="0"/>
              <a:t>Neka analogija se može povući sa tim da nemate ni jednu funkciju u programu, već da ceo program napišete u </a:t>
            </a:r>
            <a:r>
              <a:rPr lang="sr-Latn-RS" i="1" dirty="0"/>
              <a:t>Main</a:t>
            </a:r>
            <a:r>
              <a:rPr lang="sr-Latn-RS" dirty="0"/>
              <a:t>-u, što nije preporučljivo</a:t>
            </a:r>
          </a:p>
          <a:p>
            <a:r>
              <a:rPr lang="sr-Latn-RS" dirty="0"/>
              <a:t>Ipak, za kratke programe, imaćemo primere sa svega jednim kontrolerom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55F7-5ECC-C180-A939-BD025152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271AD-149F-C99A-6DDF-FE518A4B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E0C6C-43B7-3B07-E03C-FA90DE23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4F5A44-1E63-B0BC-5F13-3C05C5767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77" y="1662788"/>
            <a:ext cx="3296110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9505-DA07-DCF1-DC3E-1EBC8EC9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623"/>
          </a:xfrm>
        </p:spPr>
        <p:txBody>
          <a:bodyPr/>
          <a:lstStyle/>
          <a:p>
            <a:r>
              <a:rPr lang="sr-Latn-RS" dirty="0"/>
              <a:t>Kontroleri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94516-DD19-D4FE-DF20-CF272729C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5223"/>
            <a:ext cx="8596668" cy="4696139"/>
          </a:xfrm>
        </p:spPr>
        <p:txBody>
          <a:bodyPr>
            <a:normAutofit/>
          </a:bodyPr>
          <a:lstStyle/>
          <a:p>
            <a:r>
              <a:rPr lang="sr-Latn-RS" dirty="0"/>
              <a:t>Kontroleri predstavljaju jedinice (klase) koje u sebi sadrže konkretne akcije (metode)</a:t>
            </a:r>
          </a:p>
          <a:p>
            <a:r>
              <a:rPr lang="sr-Latn-RS" dirty="0"/>
              <a:t>Uopšteno u objektnom programiranju, klasa sama po sebi ne vrši nikakvu funkcionalnost, ali, poziv njenih metoda praktično obavlja neku funkcionalnost</a:t>
            </a:r>
          </a:p>
          <a:p>
            <a:r>
              <a:rPr lang="sr-Latn-RS" dirty="0"/>
              <a:t>U slučaju kontrolerske klase, njene metode praktično predstavljaju ranije opisane akcije koje upravo izvršavaju odgovarajuću funkcionalnost</a:t>
            </a:r>
          </a:p>
          <a:p>
            <a:r>
              <a:rPr lang="sr-Latn-RS" dirty="0"/>
              <a:t>Ovde, </a:t>
            </a:r>
            <a:r>
              <a:rPr lang="sr-Latn-RS" i="1" dirty="0"/>
              <a:t>ASP.NET</a:t>
            </a:r>
            <a:r>
              <a:rPr lang="sr-Latn-RS" dirty="0"/>
              <a:t> kao </a:t>
            </a:r>
            <a:r>
              <a:rPr lang="sr-Latn-RS" i="1" dirty="0"/>
              <a:t>framework</a:t>
            </a:r>
            <a:r>
              <a:rPr lang="sr-Latn-RS" dirty="0"/>
              <a:t> koji koristimo je u stanju da prepozna kada stigne zahtev od klijenta, koju akciju od kog kontrolera treba da pozove i prosledi relevantne podatke iz samog zahteva</a:t>
            </a:r>
          </a:p>
          <a:p>
            <a:r>
              <a:rPr lang="sr-Latn-RS" dirty="0"/>
              <a:t>Za to, potrebno je da samom </a:t>
            </a:r>
            <a:r>
              <a:rPr lang="sr-Latn-RS" i="1" dirty="0"/>
              <a:t>framework</a:t>
            </a:r>
            <a:r>
              <a:rPr lang="sr-Latn-RS" dirty="0"/>
              <a:t>-u malo pomognemo</a:t>
            </a:r>
          </a:p>
          <a:p>
            <a:r>
              <a:rPr lang="sr-Latn-RS" dirty="0"/>
              <a:t>Dakle, praktično odgovarajućim </a:t>
            </a:r>
            <a:r>
              <a:rPr lang="sr-Latn-RS" i="1" dirty="0"/>
              <a:t>HTTP</a:t>
            </a:r>
            <a:r>
              <a:rPr lang="sr-Latn-RS" dirty="0"/>
              <a:t> zahtevom (npr. iz Postman-a, ili pomoću </a:t>
            </a:r>
            <a:r>
              <a:rPr lang="sr-Latn-RS" i="1" dirty="0"/>
              <a:t>fetch API</a:t>
            </a:r>
            <a:r>
              <a:rPr lang="sr-Latn-RS" dirty="0"/>
              <a:t>-ja) sa klijentkse strane, praktično pozivamo odgovarajuću akciju (metodu) odgovarajućeg kontrolera (klase)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FCED9-2DAD-B06C-9F9D-D61A4BDDC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8E6AF-E9A9-96AB-0C87-F72E55561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75EC0-B824-65E0-2C1A-60163274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35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9D561-3C1E-A4B6-62B0-78FFC1168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sr-Latn-RS" dirty="0"/>
              <a:t>Dodavanje novog kontrolera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F4825-490E-30E6-1A61-E94983D17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70539"/>
            <a:ext cx="8596668" cy="4370824"/>
          </a:xfrm>
        </p:spPr>
        <p:txBody>
          <a:bodyPr/>
          <a:lstStyle/>
          <a:p>
            <a:r>
              <a:rPr lang="sr-Latn-RS" dirty="0"/>
              <a:t>Dodavanje novog kontrolera je prilično jednostavno</a:t>
            </a:r>
          </a:p>
          <a:p>
            <a:r>
              <a:rPr lang="sr-Latn-RS" dirty="0"/>
              <a:t>Bitno je samo da se doda </a:t>
            </a:r>
            <a:r>
              <a:rPr lang="sr-Latn-RS" i="1" dirty="0"/>
              <a:t>API</a:t>
            </a:r>
            <a:r>
              <a:rPr lang="sr-Latn-RS" dirty="0"/>
              <a:t> kontroler, a ne </a:t>
            </a:r>
            <a:r>
              <a:rPr lang="sr-Latn-RS" i="1" dirty="0"/>
              <a:t>MVC</a:t>
            </a:r>
            <a:r>
              <a:rPr lang="sr-Latn-RS" dirty="0"/>
              <a:t> kontroler</a:t>
            </a:r>
          </a:p>
          <a:p>
            <a:r>
              <a:rPr lang="sr-Latn-RS" dirty="0"/>
              <a:t>Najjednostavnije je krenuti od praznog kontrolera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B7F95-F7DF-349C-724A-373E7C974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B6466-E54A-E3A0-F4CA-92CFBBD4B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1D42B-306B-F3AA-D34B-DCF8032D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2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22C266C-B12E-31EA-4D3E-BCB86B0EC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1770B-8621-FC6F-D841-12E3D4457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26341-78C7-7A53-A961-58787C83A4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A5B84-CA73-B581-819B-2DFA458ED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948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D64DCDA-A173-C93F-744E-CF40A7B17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572" y="1131994"/>
            <a:ext cx="6652733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6954-104F-375D-0EDE-A69DBFCF1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6AF8B-F58C-02D5-1849-18B331AB94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36ABE-9EB4-36B6-2B2F-80E5EAA7A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411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E9E98-F158-B1CA-5C56-4CEF760E7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503" y="1131994"/>
            <a:ext cx="6604871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A4B22-7D52-D8FF-381C-FC24FB818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9B496-0D4A-5A5E-1D3B-B0212D80E2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435EB-CE14-BCD1-A46A-3B472DF84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388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5C8CF7-CBEC-02CD-2109-4B0B7344E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67" y="1131994"/>
            <a:ext cx="8461543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113FC-B568-9AA5-1461-A5D5C7687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79551-257B-0B2A-A06F-1C844426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910FB-95CB-E274-CB20-10F7E80E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F3584A7-64A2-9772-04D8-48B6876262CC}"/>
              </a:ext>
            </a:extLst>
          </p:cNvPr>
          <p:cNvSpPr txBox="1"/>
          <p:nvPr/>
        </p:nvSpPr>
        <p:spPr>
          <a:xfrm>
            <a:off x="1866167" y="650449"/>
            <a:ext cx="846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/>
              <a:t>Prazna kontrolerska klasa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361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7727"/>
          </a:xfrm>
        </p:spPr>
        <p:txBody>
          <a:bodyPr/>
          <a:lstStyle/>
          <a:p>
            <a:r>
              <a:rPr lang="en-US" i="1" dirty="0"/>
              <a:t>Starwood app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79331"/>
            <a:ext cx="8596668" cy="4362031"/>
          </a:xfrm>
        </p:spPr>
        <p:txBody>
          <a:bodyPr/>
          <a:lstStyle/>
          <a:p>
            <a:r>
              <a:rPr lang="sr-Latn-RS" dirty="0"/>
              <a:t>Od </a:t>
            </a:r>
            <a:r>
              <a:rPr lang="sr-Latn-RS" i="1" dirty="0"/>
              <a:t>trending</a:t>
            </a:r>
            <a:r>
              <a:rPr lang="sr-Latn-RS" dirty="0"/>
              <a:t> filmova, recimo neka to budu: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"The Fast &amp; Furious",</a:t>
            </a:r>
            <a:r>
              <a:rPr lang="sr-Latn-RS" dirty="0"/>
              <a:t> </a:t>
            </a:r>
            <a:r>
              <a:rPr lang="en-US" dirty="0"/>
              <a:t>"Avatar",</a:t>
            </a:r>
            <a:r>
              <a:rPr lang="sr-Latn-RS" dirty="0"/>
              <a:t> </a:t>
            </a:r>
            <a:r>
              <a:rPr lang="en-US" dirty="0"/>
              <a:t>"The Hangover",</a:t>
            </a:r>
            <a:r>
              <a:rPr lang="sr-Latn-RS" dirty="0"/>
              <a:t> </a:t>
            </a:r>
            <a:r>
              <a:rPr lang="en-US" dirty="0"/>
              <a:t>"Star Wars: A New Hope",</a:t>
            </a:r>
            <a:br>
              <a:rPr lang="sr-Latn-RS" dirty="0"/>
            </a:br>
            <a:r>
              <a:rPr lang="en-US" dirty="0"/>
              <a:t>"The Lord of the Rings: The Two Towers",</a:t>
            </a:r>
            <a:r>
              <a:rPr lang="sr-Latn-RS" dirty="0"/>
              <a:t> </a:t>
            </a:r>
            <a:r>
              <a:rPr lang="en-US" dirty="0"/>
              <a:t>"Forrest Gump",</a:t>
            </a:r>
            <a:r>
              <a:rPr lang="sr-Latn-RS" dirty="0"/>
              <a:t> </a:t>
            </a:r>
            <a:r>
              <a:rPr lang="en-US" dirty="0"/>
              <a:t>"The Terminator",</a:t>
            </a:r>
            <a:br>
              <a:rPr lang="sr-Latn-RS" dirty="0"/>
            </a:br>
            <a:r>
              <a:rPr lang="en-US" dirty="0"/>
              <a:t>"The Matrix",</a:t>
            </a:r>
            <a:r>
              <a:rPr lang="sr-Latn-RS" dirty="0"/>
              <a:t> </a:t>
            </a:r>
            <a:r>
              <a:rPr lang="en-US" dirty="0"/>
              <a:t>"Shutter Island"</a:t>
            </a:r>
            <a:r>
              <a:rPr lang="sr-Latn-RS" dirty="0"/>
              <a:t> i </a:t>
            </a:r>
            <a:r>
              <a:rPr lang="en-US" dirty="0"/>
              <a:t>"Joker"</a:t>
            </a:r>
            <a:endParaRPr lang="sr-Latn-RS" dirty="0"/>
          </a:p>
          <a:p>
            <a:r>
              <a:rPr lang="sr-Latn-RS" dirty="0"/>
              <a:t>Recimo da korisnik traži 5 filmova u trendu, naša </a:t>
            </a:r>
            <a:r>
              <a:rPr lang="sr-Latn-RS" i="1" dirty="0"/>
              <a:t>Starwood backend</a:t>
            </a:r>
            <a:r>
              <a:rPr lang="sr-Latn-RS" dirty="0"/>
              <a:t> aplikacija treba da odgovori sa nasumično pet filmova od gore navedenih (recimo da je ok da se isti film i više puta nađe u tih 5)</a:t>
            </a:r>
          </a:p>
          <a:p>
            <a:r>
              <a:rPr lang="sr-Latn-RS" dirty="0"/>
              <a:t>Takođe, radi dodatne jednostavnosti, ok nam je da svaki naredni poziv može da vrati skroz drugih 5 filmova</a:t>
            </a:r>
          </a:p>
          <a:p>
            <a:r>
              <a:rPr lang="sr-Latn-RS" dirty="0"/>
              <a:t>Ideja je da nas ne zanima trenutno algoritam kako da vratimo tačne podatke, već samo kako da vratimo </a:t>
            </a:r>
            <a:r>
              <a:rPr lang="sr-Latn-RS" u="sng" dirty="0"/>
              <a:t>bilo kakve</a:t>
            </a:r>
            <a:r>
              <a:rPr lang="sr-Latn-RS" dirty="0"/>
              <a:t> podatke radi ilustracije kako same </a:t>
            </a:r>
            <a:r>
              <a:rPr lang="sr-Latn-RS" i="1" dirty="0"/>
              <a:t>backend</a:t>
            </a:r>
            <a:r>
              <a:rPr lang="sr-Latn-RS" dirty="0"/>
              <a:t> aplikacije funkcionišu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2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6686E-91CF-A37C-B606-E2DB7377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0792"/>
          </a:xfrm>
        </p:spPr>
        <p:txBody>
          <a:bodyPr/>
          <a:lstStyle/>
          <a:p>
            <a:r>
              <a:rPr lang="sr-Latn-RS" dirty="0"/>
              <a:t>Ruta kontrolera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3C8F0-CBB2-07A3-F4B6-2B4DEB9AB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3823"/>
            <a:ext cx="8596668" cy="4467539"/>
          </a:xfrm>
        </p:spPr>
        <p:txBody>
          <a:bodyPr/>
          <a:lstStyle/>
          <a:p>
            <a:r>
              <a:rPr lang="sr-Latn-RS" dirty="0"/>
              <a:t>Iznad same klase, može se videti atribut:</a:t>
            </a:r>
            <a:r>
              <a:rPr lang="en-US" dirty="0"/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[Route(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/[controller]"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  <a:endParaRPr lang="en-US" dirty="0"/>
          </a:p>
          <a:p>
            <a:r>
              <a:rPr lang="en-US" dirty="0" err="1"/>
              <a:t>Potrebno</a:t>
            </a:r>
            <a:r>
              <a:rPr lang="en-US" dirty="0"/>
              <a:t> je </a:t>
            </a:r>
            <a:r>
              <a:rPr lang="en-US" dirty="0" err="1"/>
              <a:t>umesto</a:t>
            </a:r>
            <a:r>
              <a:rPr lang="en-US" dirty="0"/>
              <a:t> [controller] (</a:t>
            </a:r>
            <a:r>
              <a:rPr lang="en-US" dirty="0" err="1"/>
              <a:t>uklju</a:t>
            </a:r>
            <a:r>
              <a:rPr lang="sr-Latn-RS" dirty="0"/>
              <a:t>čujući i uglaste zagrade) staviti recimo </a:t>
            </a:r>
            <a:r>
              <a:rPr lang="sr-Latn-RS" i="1" dirty="0"/>
              <a:t>movies</a:t>
            </a:r>
            <a:r>
              <a:rPr lang="sr-Latn-RS" dirty="0"/>
              <a:t>: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[Route(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/</a:t>
            </a:r>
            <a:r>
              <a:rPr lang="sr-Latn-RS" dirty="0">
                <a:solidFill>
                  <a:srgbClr val="A31515"/>
                </a:solidFill>
                <a:latin typeface="Cascadia Mono" panose="020B0609020000020004" pitchFamily="49" charset="0"/>
              </a:rPr>
              <a:t>movies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  <a:r>
              <a:rPr lang="sr-Latn-RS" dirty="0"/>
              <a:t> - mada ovom izmenom ništa ne postižemo</a:t>
            </a:r>
          </a:p>
          <a:p>
            <a:r>
              <a:rPr lang="sr-Latn-RS" dirty="0"/>
              <a:t>Praktično, ovo nam govori putanju koju klijentska aplikacija treba da navede u pozivu (tj. slanjem zahteva), ukoliko želi da pogodi baš ovaj kontroler</a:t>
            </a:r>
          </a:p>
          <a:p>
            <a:r>
              <a:rPr lang="sr-Latn-RS" dirty="0"/>
              <a:t>Dakle, iz </a:t>
            </a:r>
            <a:r>
              <a:rPr lang="sr-Latn-RS" i="1" dirty="0"/>
              <a:t>launchSettings.json</a:t>
            </a:r>
            <a:r>
              <a:rPr lang="sr-Latn-RS" dirty="0"/>
              <a:t> smo videli da nam se aplikacija nalazi na:</a:t>
            </a:r>
            <a:br>
              <a:rPr lang="sr-Latn-RS" dirty="0"/>
            </a:br>
            <a:r>
              <a:rPr lang="en-US" dirty="0"/>
              <a:t>"http://localhost:5135"</a:t>
            </a:r>
            <a:r>
              <a:rPr lang="sr-Latn-RS" dirty="0"/>
              <a:t>, stoga, svi zahtevi koji se šalju na</a:t>
            </a:r>
            <a:br>
              <a:rPr lang="sr-Latn-RS" dirty="0"/>
            </a:br>
            <a:r>
              <a:rPr lang="en-US" dirty="0"/>
              <a:t>"http://localhost:5135</a:t>
            </a:r>
            <a:r>
              <a:rPr lang="sr-Latn-RS" dirty="0"/>
              <a:t>/api/movies</a:t>
            </a:r>
            <a:r>
              <a:rPr lang="en-US" dirty="0"/>
              <a:t>" </a:t>
            </a:r>
            <a:r>
              <a:rPr lang="sr-Latn-RS" dirty="0"/>
              <a:t>praktično gađaju upravo ovaj kontroler, tj ovu klasu</a:t>
            </a:r>
          </a:p>
          <a:p>
            <a:r>
              <a:rPr lang="sr-Latn-RS" dirty="0"/>
              <a:t>Međutim, ovakav zahtev ipak ne bi pogodio ni jednu akciju (doduše, trenutno ni nemamo ni jednu akciju!)</a:t>
            </a:r>
          </a:p>
          <a:p>
            <a:r>
              <a:rPr lang="sr-Latn-RS" dirty="0"/>
              <a:t>Potrebno je da dodamo metodu koju bi klijentske aplikacije mogle da zovu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3A43C-FD08-7B39-A8F5-D79D40DD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DF663-3F26-F2FE-A960-3EE5723C7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99A7A-CB9E-088F-51C1-75EAC61D8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8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5FDE0DF-FE6B-7B45-45C2-701712BEA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B3712-F701-97FA-953D-E46342498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7F029-BE43-20D0-6C7E-07ADAA4745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01357-27A6-994A-82AA-9B56DEEE6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263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6686E-91CF-A37C-B606-E2DB7377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0792"/>
          </a:xfrm>
        </p:spPr>
        <p:txBody>
          <a:bodyPr/>
          <a:lstStyle/>
          <a:p>
            <a:r>
              <a:rPr lang="sr-Latn-RS" dirty="0"/>
              <a:t>Akcija kontrolera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3C8F0-CBB2-07A3-F4B6-2B4DEB9AB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3823"/>
            <a:ext cx="8596668" cy="4467539"/>
          </a:xfrm>
        </p:spPr>
        <p:txBody>
          <a:bodyPr/>
          <a:lstStyle/>
          <a:p>
            <a:r>
              <a:rPr lang="sr-Latn-RS" dirty="0"/>
              <a:t>Praktično, dodali smo novu akciju (metodu) kontrolera (klase) koja je veoma jednostavna:</a:t>
            </a:r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r>
              <a:rPr lang="sr-Latn-RS" dirty="0"/>
              <a:t>Objašnjene: atribut </a:t>
            </a:r>
            <a:r>
              <a:rPr lang="sr-Latn-RS" i="1" dirty="0"/>
              <a:t>HttpGet</a:t>
            </a:r>
            <a:r>
              <a:rPr lang="sr-Latn-RS" dirty="0"/>
              <a:t> sugeriše da se metoda može pozvati samo kada klijent šalje </a:t>
            </a:r>
            <a:r>
              <a:rPr lang="sr-Latn-RS" i="1" dirty="0"/>
              <a:t>GET</a:t>
            </a:r>
            <a:r>
              <a:rPr lang="sr-Latn-RS" dirty="0"/>
              <a:t> zahtev</a:t>
            </a:r>
          </a:p>
          <a:p>
            <a:r>
              <a:rPr lang="sr-Latn-RS" dirty="0"/>
              <a:t>Kada pogodi sam kontroler, ako se u </a:t>
            </a:r>
            <a:r>
              <a:rPr lang="sr-Latn-RS" i="1" dirty="0"/>
              <a:t>URL</a:t>
            </a:r>
            <a:r>
              <a:rPr lang="sr-Latn-RS" dirty="0"/>
              <a:t>-u u nastavku nalazi „most-popular“, poziva se ova metoda</a:t>
            </a:r>
          </a:p>
          <a:p>
            <a:r>
              <a:rPr lang="sr-Latn-RS" dirty="0"/>
              <a:t>Drugim rečima, ako je </a:t>
            </a:r>
            <a:r>
              <a:rPr lang="sr-Latn-RS" i="1" dirty="0"/>
              <a:t>URL</a:t>
            </a:r>
            <a:r>
              <a:rPr lang="sr-Latn-RS" dirty="0"/>
              <a:t>: </a:t>
            </a:r>
            <a:r>
              <a:rPr lang="en-US" dirty="0"/>
              <a:t>"http://localhost:5135</a:t>
            </a:r>
            <a:r>
              <a:rPr lang="sr-Latn-RS" dirty="0"/>
              <a:t>/api/movies/most-popular</a:t>
            </a:r>
            <a:r>
              <a:rPr lang="en-US" dirty="0"/>
              <a:t>"</a:t>
            </a:r>
            <a:endParaRPr lang="sr-Latn-RS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3A43C-FD08-7B39-A8F5-D79D40DD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DF663-3F26-F2FE-A960-3EE5723C7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99A7A-CB9E-088F-51C1-75EAC61D8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32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486BB-91B2-D5CB-1F38-B4B5526735C6}"/>
              </a:ext>
            </a:extLst>
          </p:cNvPr>
          <p:cNvSpPr txBox="1"/>
          <p:nvPr/>
        </p:nvSpPr>
        <p:spPr>
          <a:xfrm>
            <a:off x="2917998" y="2224281"/>
            <a:ext cx="42906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HttpGet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"most-popular"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MostPopular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"The Shawshank Redemption"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7996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6686E-91CF-A37C-B606-E2DB7377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0792"/>
          </a:xfrm>
        </p:spPr>
        <p:txBody>
          <a:bodyPr/>
          <a:lstStyle/>
          <a:p>
            <a:r>
              <a:rPr lang="sr-Latn-RS" dirty="0"/>
              <a:t>Akcija kontrolera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3C8F0-CBB2-07A3-F4B6-2B4DEB9AB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619939"/>
            <a:ext cx="8596668" cy="3421423"/>
          </a:xfrm>
        </p:spPr>
        <p:txBody>
          <a:bodyPr>
            <a:normAutofit/>
          </a:bodyPr>
          <a:lstStyle/>
          <a:p>
            <a:r>
              <a:rPr lang="sr-Latn-RS" dirty="0"/>
              <a:t>Metoda je sama po sebi jednostavna, a kao povratni tip definiše da vraća </a:t>
            </a:r>
            <a:r>
              <a:rPr lang="sr-Latn-RS" i="1" dirty="0"/>
              <a:t>string</a:t>
            </a:r>
            <a:endParaRPr lang="sr-Latn-RS" dirty="0"/>
          </a:p>
          <a:p>
            <a:r>
              <a:rPr lang="sr-Latn-RS" dirty="0"/>
              <a:t>Kada je ovo slučaj, bilo kakav </a:t>
            </a:r>
            <a:r>
              <a:rPr lang="sr-Latn-RS" i="1" dirty="0"/>
              <a:t>string</a:t>
            </a:r>
            <a:r>
              <a:rPr lang="sr-Latn-RS" dirty="0"/>
              <a:t> da metoda vrati, u odgovoru „</a:t>
            </a:r>
            <a:r>
              <a:rPr lang="sr-Latn-RS" i="1" dirty="0"/>
              <a:t>Content-Type</a:t>
            </a:r>
            <a:r>
              <a:rPr lang="sr-Latn-RS" dirty="0"/>
              <a:t>“ će biti „</a:t>
            </a:r>
            <a:r>
              <a:rPr lang="sr-Latn-RS" i="1" dirty="0"/>
              <a:t>text/plain</a:t>
            </a:r>
            <a:r>
              <a:rPr lang="sr-Latn-RS" dirty="0"/>
              <a:t>“, što sugeriše klijentskoj aplikaciji da je u telu odgovora samo običan i jednostavan tekst</a:t>
            </a:r>
          </a:p>
          <a:p>
            <a:r>
              <a:rPr lang="sr-Latn-RS" dirty="0"/>
              <a:t>Konkretan tekst koji će se u telu nalaziti je upravo onaj string koji sama metoda vrati – u ovom slučaju, „The Shawshank Redemption“</a:t>
            </a:r>
          </a:p>
          <a:p>
            <a:r>
              <a:rPr lang="sr-Latn-RS" dirty="0"/>
              <a:t>U ovom slučaju nam je to i ok – međutim, ovo je redak slučaj; najčešći slučaj je da se recimo vraćaju podaci kroz neki </a:t>
            </a:r>
            <a:r>
              <a:rPr lang="sr-Latn-RS" i="1" dirty="0"/>
              <a:t>JSON</a:t>
            </a:r>
            <a:r>
              <a:rPr lang="sr-Latn-RS" dirty="0"/>
              <a:t> objekat</a:t>
            </a:r>
          </a:p>
          <a:p>
            <a:r>
              <a:rPr lang="sr-Latn-RS" dirty="0"/>
              <a:t>Inače, statusni kod ove metode je </a:t>
            </a:r>
            <a:r>
              <a:rPr lang="sr-Latn-RS" i="1" dirty="0"/>
              <a:t>200 OK</a:t>
            </a:r>
            <a:endParaRPr lang="sr-Latn-R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3A43C-FD08-7B39-A8F5-D79D40DD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DF663-3F26-F2FE-A960-3EE5723C7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99A7A-CB9E-088F-51C1-75EAC61D8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33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486BB-91B2-D5CB-1F38-B4B5526735C6}"/>
              </a:ext>
            </a:extLst>
          </p:cNvPr>
          <p:cNvSpPr txBox="1"/>
          <p:nvPr/>
        </p:nvSpPr>
        <p:spPr>
          <a:xfrm>
            <a:off x="2917998" y="1371430"/>
            <a:ext cx="42906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HttpGet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"most-popular"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MostPopular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"The Shawshank Redemption"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3103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6686E-91CF-A37C-B606-E2DB7377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0792"/>
          </a:xfrm>
        </p:spPr>
        <p:txBody>
          <a:bodyPr/>
          <a:lstStyle/>
          <a:p>
            <a:r>
              <a:rPr lang="sr-Latn-RS" dirty="0"/>
              <a:t>Akcija kontrolera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3C8F0-CBB2-07A3-F4B6-2B4DEB9AB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620109"/>
            <a:ext cx="8596668" cy="3421254"/>
          </a:xfrm>
        </p:spPr>
        <p:txBody>
          <a:bodyPr>
            <a:normAutofit/>
          </a:bodyPr>
          <a:lstStyle/>
          <a:p>
            <a:r>
              <a:rPr lang="sr-Latn-RS" dirty="0"/>
              <a:t>Ime same metode (</a:t>
            </a:r>
            <a:r>
              <a:rPr lang="sr-Latn-RS" i="1" dirty="0"/>
              <a:t>MostPopular</a:t>
            </a:r>
            <a:r>
              <a:rPr lang="sr-Latn-RS" dirty="0"/>
              <a:t>) može da bude proizvoljno i ne igra nikakvu ulogu, bitna je ruta koja je definisana </a:t>
            </a:r>
            <a:r>
              <a:rPr lang="sr-Latn-RS" i="1" dirty="0"/>
              <a:t>HttpGet</a:t>
            </a:r>
            <a:r>
              <a:rPr lang="sr-Latn-RS" dirty="0"/>
              <a:t> atributom („most-popular“)</a:t>
            </a:r>
          </a:p>
          <a:p>
            <a:r>
              <a:rPr lang="sr-Latn-RS" dirty="0"/>
              <a:t>Naravno, rekli smo da nam je OK da sama metoda vraća </a:t>
            </a:r>
            <a:r>
              <a:rPr lang="sr-Latn-RS" i="1" dirty="0"/>
              <a:t>hardcode</a:t>
            </a:r>
            <a:r>
              <a:rPr lang="sr-Latn-RS" dirty="0"/>
              <a:t>-ovan podatak, pa ga stoga takvog i vraćamo</a:t>
            </a:r>
          </a:p>
          <a:p>
            <a:r>
              <a:rPr lang="sr-Latn-RS" dirty="0"/>
              <a:t>U realnosti, ovde bi recimo mogao da stoji kod koji interaguje sa bazom podataka, u koju recimo neka potpuno treća aplikacija povremeno upisuje koji je to najpoplarniji film – recimo ako se kroz 5 godina to i promeni</a:t>
            </a:r>
          </a:p>
          <a:p>
            <a:r>
              <a:rPr lang="sr-Latn-RS" dirty="0"/>
              <a:t>U našoj aplikaciji u ovom stanju, to ne bi bio slučaj (i dalje će isti film vraćati) – trenutno nam ovo nije od interesa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3A43C-FD08-7B39-A8F5-D79D40DD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DF663-3F26-F2FE-A960-3EE5723C7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99A7A-CB9E-088F-51C1-75EAC61D8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34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486BB-91B2-D5CB-1F38-B4B5526735C6}"/>
              </a:ext>
            </a:extLst>
          </p:cNvPr>
          <p:cNvSpPr txBox="1"/>
          <p:nvPr/>
        </p:nvSpPr>
        <p:spPr>
          <a:xfrm>
            <a:off x="2917998" y="1371430"/>
            <a:ext cx="42906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HttpGet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"most-popular"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MostPopular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"The Shawshank Redemption"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9020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3EA9-0C29-8491-5D10-EEF4725FE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3546"/>
          </a:xfrm>
        </p:spPr>
        <p:txBody>
          <a:bodyPr/>
          <a:lstStyle/>
          <a:p>
            <a:r>
              <a:rPr lang="sr-Latn-RS" dirty="0"/>
              <a:t>Pokretanje i testiranje aplikacije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2A795-6F5E-E10A-CF4E-7BF8E1C23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3147"/>
            <a:ext cx="8596668" cy="4608216"/>
          </a:xfrm>
        </p:spPr>
        <p:txBody>
          <a:bodyPr/>
          <a:lstStyle/>
          <a:p>
            <a:r>
              <a:rPr lang="sr-Latn-RS" dirty="0"/>
              <a:t>Sada, možemo pokrenuti aplikaciju, i recimo, iz Postman aplikacije poslati zahtev kako bismo proverili njen rad</a:t>
            </a:r>
          </a:p>
          <a:p>
            <a:r>
              <a:rPr lang="sr-Latn-RS" dirty="0"/>
              <a:t>Kada pokrenete aplikaciju, vrlo je moguće da će Vas </a:t>
            </a:r>
            <a:r>
              <a:rPr lang="sr-Latn-RS" i="1" dirty="0"/>
              <a:t>Visual Studio</a:t>
            </a:r>
            <a:r>
              <a:rPr lang="sr-Latn-RS" dirty="0"/>
              <a:t> pitati da pitanje oko određenog </a:t>
            </a:r>
            <a:r>
              <a:rPr lang="sr-Latn-RS" i="1" dirty="0"/>
              <a:t>SSL</a:t>
            </a:r>
            <a:r>
              <a:rPr lang="sr-Latn-RS" dirty="0"/>
              <a:t> sertifikata – možete slobodno ignorisati ovo</a:t>
            </a:r>
            <a:endParaRPr lang="en-US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D7278-2D94-2A7F-482E-39BDAA34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8FC0F-92B6-0206-6680-332144C00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85E30-235B-B4A6-4883-01BC1378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35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5285C8-995F-0F36-42B0-139A80421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356" y="2885971"/>
            <a:ext cx="6420746" cy="2896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95ED3-B8A5-1ADE-75C6-F7A12B9B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048" y="3651309"/>
            <a:ext cx="4629796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6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80C685-F7A4-5812-5E0D-7735BC0AE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225" y="1131994"/>
            <a:ext cx="8785427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1D16E-9BA5-4127-54F5-1C5FEB7D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2D7F1-97AA-E438-2C6E-9884282DC3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D8072-DA60-3098-24A7-D20E3928F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F4D712-9B4F-92F5-9DFD-F4190B79CC66}"/>
              </a:ext>
            </a:extLst>
          </p:cNvPr>
          <p:cNvSpPr txBox="1"/>
          <p:nvPr/>
        </p:nvSpPr>
        <p:spPr>
          <a:xfrm>
            <a:off x="1866167" y="650449"/>
            <a:ext cx="846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/>
              <a:t>Backend (BE) servis (serverska aplikacija)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719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2467F-2C87-5116-1298-33F1FB5A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623"/>
          </a:xfrm>
        </p:spPr>
        <p:txBody>
          <a:bodyPr/>
          <a:lstStyle/>
          <a:p>
            <a:r>
              <a:rPr lang="sr-Latn-RS" dirty="0"/>
              <a:t>Konzola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EB6A-56F1-4148-AB7A-AACFB4978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7142"/>
            <a:ext cx="8596668" cy="1621411"/>
          </a:xfrm>
        </p:spPr>
        <p:txBody>
          <a:bodyPr/>
          <a:lstStyle/>
          <a:p>
            <a:r>
              <a:rPr lang="sr-Latn-RS" dirty="0"/>
              <a:t>Konzolu treba držati otvorenom dok je testirate</a:t>
            </a:r>
          </a:p>
          <a:p>
            <a:r>
              <a:rPr lang="sr-Latn-RS" dirty="0"/>
              <a:t>Ukoliko želite da je stopirate, fokusirajte je (recimo klikom na nju), a zatim pritistine </a:t>
            </a:r>
            <a:r>
              <a:rPr lang="sr-Latn-RS" i="1" dirty="0"/>
              <a:t>CTRL+C</a:t>
            </a:r>
            <a:endParaRPr lang="sr-Latn-RS" dirty="0"/>
          </a:p>
          <a:p>
            <a:r>
              <a:rPr lang="sr-Latn-RS" dirty="0"/>
              <a:t>Moguće je ugasiti je i direktnim stopiranjem debugging-a, npr: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85B86-5319-1D70-EF70-62B875D47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175B8-9817-9F9F-BCC9-389317EE4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5A191-84FA-E53C-4E0D-12B11600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2DD446-6D85-802B-2153-C273FC972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781" y="3297115"/>
            <a:ext cx="7316221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2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A4724-F315-EC9C-9007-99664E689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8038"/>
          </a:xfrm>
        </p:spPr>
        <p:txBody>
          <a:bodyPr/>
          <a:lstStyle/>
          <a:p>
            <a:r>
              <a:rPr lang="sr-Latn-RS" dirty="0"/>
              <a:t>Testiranje iz Postman aplikacije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E4946-B99F-CA3C-4CCB-4A42A3860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7446"/>
            <a:ext cx="8596668" cy="4493917"/>
          </a:xfrm>
        </p:spPr>
        <p:txBody>
          <a:bodyPr/>
          <a:lstStyle/>
          <a:p>
            <a:r>
              <a:rPr lang="sr-Latn-RS" dirty="0"/>
              <a:t>Sada, kada imamo pokrenutu </a:t>
            </a:r>
            <a:r>
              <a:rPr lang="sr-Latn-RS" i="1" dirty="0"/>
              <a:t>backend</a:t>
            </a:r>
            <a:r>
              <a:rPr lang="sr-Latn-RS" dirty="0"/>
              <a:t> aplikaciju, potrebna nam je </a:t>
            </a:r>
            <a:r>
              <a:rPr lang="sr-Latn-RS" i="1" dirty="0"/>
              <a:t>frontend</a:t>
            </a:r>
            <a:r>
              <a:rPr lang="sr-Latn-RS" dirty="0"/>
              <a:t> aplikacija (klijent) koji će poslati zahtev i sam servis testirati</a:t>
            </a:r>
          </a:p>
          <a:p>
            <a:r>
              <a:rPr lang="sr-Latn-RS" dirty="0"/>
              <a:t>Naravno, ovo može biti prava </a:t>
            </a:r>
            <a:r>
              <a:rPr lang="sr-Latn-RS" i="1" dirty="0"/>
              <a:t>frontend</a:t>
            </a:r>
            <a:r>
              <a:rPr lang="sr-Latn-RS" dirty="0"/>
              <a:t> aplikacija, ali, u toku razvoja, ukoliko nešto ne radi kako je očekivano, ne možemo biti sigurni da li je problem u </a:t>
            </a:r>
            <a:r>
              <a:rPr lang="sr-Latn-RS" i="1" dirty="0"/>
              <a:t>frontend</a:t>
            </a:r>
            <a:r>
              <a:rPr lang="sr-Latn-RS" dirty="0"/>
              <a:t> aplikaciji ili </a:t>
            </a:r>
            <a:r>
              <a:rPr lang="sr-Latn-RS" i="1" dirty="0"/>
              <a:t>backend</a:t>
            </a:r>
            <a:r>
              <a:rPr lang="sr-Latn-RS" dirty="0"/>
              <a:t> aplikaciji</a:t>
            </a:r>
          </a:p>
          <a:p>
            <a:r>
              <a:rPr lang="sr-Latn-RS" dirty="0"/>
              <a:t>Zato je idealno u ovom momentu iskoristiti </a:t>
            </a:r>
            <a:r>
              <a:rPr lang="sr-Latn-RS" i="1" dirty="0"/>
              <a:t>Postman</a:t>
            </a:r>
            <a:r>
              <a:rPr lang="sr-Latn-RS" dirty="0"/>
              <a:t> aplikaciju kao </a:t>
            </a:r>
            <a:r>
              <a:rPr lang="sr-Latn-RS" i="1" dirty="0"/>
              <a:t>frontend</a:t>
            </a:r>
            <a:r>
              <a:rPr lang="sr-Latn-RS" dirty="0"/>
              <a:t> aplikaciju (odnosno kao klijent) jer se smatra da ispravno funkcioniše, pa ukoliko nešto ne radi kako treba, sigurno je do </a:t>
            </a:r>
            <a:r>
              <a:rPr lang="sr-Latn-RS" i="1" dirty="0"/>
              <a:t>backend</a:t>
            </a:r>
            <a:r>
              <a:rPr lang="sr-Latn-RS" dirty="0"/>
              <a:t>-a</a:t>
            </a:r>
          </a:p>
          <a:p>
            <a:r>
              <a:rPr lang="sr-Latn-RS" dirty="0"/>
              <a:t>Dodatno, sam Postman nam daje mogućnost da lako pregledamo (engl. </a:t>
            </a:r>
            <a:r>
              <a:rPr lang="sr-Latn-RS" i="1" dirty="0"/>
              <a:t>inspect</a:t>
            </a:r>
            <a:r>
              <a:rPr lang="sr-Latn-RS" dirty="0"/>
              <a:t>) šta je to što nam je </a:t>
            </a:r>
            <a:r>
              <a:rPr lang="sr-Latn-RS" i="1" dirty="0"/>
              <a:t>backend</a:t>
            </a:r>
            <a:r>
              <a:rPr lang="sr-Latn-RS" dirty="0"/>
              <a:t> odgovorio, i da verifikujemo da li je u redu</a:t>
            </a:r>
          </a:p>
          <a:p>
            <a:r>
              <a:rPr lang="sr-Latn-RS" dirty="0"/>
              <a:t>Kreiraćemo novu kolekciju „</a:t>
            </a:r>
            <a:r>
              <a:rPr lang="sr-Latn-RS" i="1" dirty="0"/>
              <a:t>Starwood</a:t>
            </a:r>
            <a:r>
              <a:rPr lang="sr-Latn-RS" dirty="0"/>
              <a:t>“, kao i request „</a:t>
            </a:r>
            <a:r>
              <a:rPr lang="sr-Latn-RS" i="1" dirty="0"/>
              <a:t>MostPopularMovie</a:t>
            </a:r>
            <a:r>
              <a:rPr lang="sr-Latn-RS" dirty="0"/>
              <a:t>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2E8ED-4C5A-C0E8-D70F-D2D2CE652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BB93F-05BA-13A3-E9AE-78FEFB241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F52A4-1E6B-20CF-A4A4-0C746D25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3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0571F22-7C69-2504-1986-DDC82D7F4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6711-885A-62E1-CA0C-19CFBCD76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E6CD2-3CAA-864E-3910-26EFDAFED3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1DB69-F99B-2722-A28A-FF58AB58B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914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0D9944-2C87-EAA1-4AF9-78685058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521" y="1131994"/>
            <a:ext cx="6902835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BED1A-50F0-5BFD-6513-247AEDF0D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06FD8-66BD-A8AE-0CF7-1B051B439B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4AC03-E165-4CCA-CFD3-3BFE9EC7F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921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B2A81A-2F18-EFB3-0AE0-B0E209DF1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6711-885A-62E1-CA0C-19CFBCD76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E6CD2-3CAA-864E-3910-26EFDAFED3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1DB69-F99B-2722-A28A-FF58AB58B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62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B94759-CDBA-E30A-419B-2ED07D96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61B75-4CA6-6948-DB21-D79215CF6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BB312-1272-F068-F7FC-80613BFDE9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008D2-A9A8-1165-2825-C5FA8304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004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C13EF-E9BA-8567-CC1F-748A59FCC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61B75-4CA6-6948-DB21-D79215CF6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BB312-1272-F068-F7FC-80613BFDE9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008D2-A9A8-1165-2825-C5FA8304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864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8" name="Isosceles Triangle 10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Isosceles Triangle 11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461249-88A2-7080-2087-F4A793A7C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61B75-4CA6-6948-DB21-D79215CF6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BB312-1272-F068-F7FC-80613BFDE9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008D2-A9A8-1165-2825-C5FA8304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771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637DB53-3172-D39F-9E8D-46C5B129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42956-8B67-71E2-61FF-BBAA8EA8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9ABFD-ADCB-D85A-B820-7B91CFF3EA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899B5-3900-1A9C-5A78-3EF9E46DB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350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02F999B-FF52-B2B0-5065-70F6C475A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447F4-279D-A97D-1293-30E37374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072A0-342B-7714-D353-A5C2FA6704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7FE53-E0EF-9E41-B0EF-8B45D3DDE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710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BA9C166-61F7-128D-72B7-CE4597B64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078FC-C09F-B251-A197-25CCB02E5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AED71-F8A0-5995-0473-ABD799CC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62FB3-06A3-7327-DFD6-0549CEEC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132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06755-1169-5BF5-0BEE-61D149344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EB7E9-AD7B-68EA-6F5F-F91032BB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B7C24-DDB5-C078-CAB2-5AFF93A261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DFCBE-126E-36D3-DAD8-13E122BC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454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ECA5BA6-776E-56EA-A64C-3462E4174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EB7E9-AD7B-68EA-6F5F-F91032BB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B7C24-DDB5-C078-CAB2-5AFF93A261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DFCBE-126E-36D3-DAD8-13E122BC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15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8B6EDF-7E93-CDC0-BCA4-DE8C7BF3A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BFC77-DD3C-DC5F-B20D-2AC0FB1B3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96323-C4F8-79AF-2405-59CB7E947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58059-6E53-8CF1-9CE4-4E36362A5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575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61842-BD39-4FD3-AE02-07C571ED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521" y="1131994"/>
            <a:ext cx="6902835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E60AB-F509-3AEB-50D4-47916B29C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0C413-8283-C435-9452-6879D68DB7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DBE24-5206-0201-CC50-D7CB5357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523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1452-E629-D658-9A9B-6E53B2D2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6831"/>
          </a:xfrm>
        </p:spPr>
        <p:txBody>
          <a:bodyPr/>
          <a:lstStyle/>
          <a:p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prethodnog</a:t>
            </a:r>
            <a:r>
              <a:rPr lang="en-US" dirty="0"/>
              <a:t> </a:t>
            </a:r>
            <a:r>
              <a:rPr lang="en-US" dirty="0" err="1"/>
              <a:t>poziva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5796C-92CA-A6F0-CB09-4CE16C09A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44163"/>
            <a:ext cx="5178343" cy="4397200"/>
          </a:xfrm>
        </p:spPr>
        <p:txBody>
          <a:bodyPr/>
          <a:lstStyle/>
          <a:p>
            <a:r>
              <a:rPr lang="en-US" dirty="0"/>
              <a:t>Mo</a:t>
            </a:r>
            <a:r>
              <a:rPr lang="sr-Latn-RS" dirty="0"/>
              <a:t>žemo videti da se u </a:t>
            </a:r>
            <a:r>
              <a:rPr lang="sr-Latn-RS" dirty="0">
                <a:solidFill>
                  <a:schemeClr val="accent4">
                    <a:lumMod val="75000"/>
                  </a:schemeClr>
                </a:solidFill>
              </a:rPr>
              <a:t>zahtevu</a:t>
            </a:r>
            <a:r>
              <a:rPr lang="sr-Latn-RS" dirty="0"/>
              <a:t> koristi samo zaglavlje, jer tela nema, dok u </a:t>
            </a:r>
            <a:r>
              <a:rPr lang="sr-Latn-RS" dirty="0">
                <a:solidFill>
                  <a:schemeClr val="accent2">
                    <a:lumMod val="75000"/>
                  </a:schemeClr>
                </a:solidFill>
              </a:rPr>
              <a:t>odgovoru</a:t>
            </a:r>
            <a:r>
              <a:rPr lang="sr-Latn-RS" dirty="0"/>
              <a:t> postoji i zaglavlje i telo, koji su odvojeni praznim redom</a:t>
            </a:r>
          </a:p>
          <a:p>
            <a:r>
              <a:rPr lang="sr-Latn-RS" dirty="0"/>
              <a:t>Takođe, vidimo da je server u odgovoru postavio polje „Content-Type“ kao „text/plain“, a u telu naveo ime samog filma</a:t>
            </a:r>
          </a:p>
          <a:p>
            <a:r>
              <a:rPr lang="sr-Latn-RS" dirty="0"/>
              <a:t>Ostala polja u zaglavljima kako odgovora, tako i zahteva nisu ni od kakve velike važnosti</a:t>
            </a:r>
          </a:p>
          <a:p>
            <a:r>
              <a:rPr lang="sr-Latn-RS" dirty="0"/>
              <a:t>Ipak, često tehnologije o dobrom broju ovih polja same vode računa, pa su zato prisutne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E4D29-9BDE-D160-BB29-0FBF99196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1E3C4-56AA-B6E6-6F1F-6D8E6F02D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8F1C7-7F3B-6DAF-7B1E-E4DE60557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50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BDBB7-F5C3-4D50-2043-049AC0D580B1}"/>
              </a:ext>
            </a:extLst>
          </p:cNvPr>
          <p:cNvSpPr txBox="1"/>
          <p:nvPr/>
        </p:nvSpPr>
        <p:spPr>
          <a:xfrm>
            <a:off x="5969977" y="1857604"/>
            <a:ext cx="415420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GET /</a:t>
            </a: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api</a:t>
            </a: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/movies/most-popular HTTP/1.1</a:t>
            </a:r>
          </a:p>
          <a:p>
            <a:pPr algn="l"/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User-Agent: </a:t>
            </a: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PostmanRuntime</a:t>
            </a: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/7.29.0</a:t>
            </a:r>
          </a:p>
          <a:p>
            <a:pPr algn="l"/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Accept: */*</a:t>
            </a:r>
          </a:p>
          <a:p>
            <a:pPr algn="l"/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Host: localhost:5135</a:t>
            </a:r>
          </a:p>
          <a:p>
            <a:pPr algn="l"/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Accept-Encoding: </a:t>
            </a: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gzip</a:t>
            </a: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, deflate, </a:t>
            </a: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br</a:t>
            </a:r>
            <a:endParaRPr lang="en-US" b="0" i="0" dirty="0">
              <a:solidFill>
                <a:schemeClr val="accent4">
                  <a:lumMod val="75000"/>
                </a:schemeClr>
              </a:solidFill>
              <a:effectLst/>
              <a:latin typeface="IBMPlexMono"/>
            </a:endParaRPr>
          </a:p>
          <a:p>
            <a:pPr algn="l"/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Connection: keep-alive</a:t>
            </a:r>
          </a:p>
          <a:p>
            <a:pPr algn="l"/>
            <a:r>
              <a:rPr lang="en-US" b="0" i="0" dirty="0">
                <a:effectLst/>
                <a:latin typeface="IBMPlexMono"/>
              </a:rPr>
              <a:t> 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HTTP/1.1 200 OK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Content-Type: text/plain; charset=utf-8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Date: Fri, 17 Jun 2022 23:39:03 GMT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Server: Kestrel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Transfer-Encoding: chunked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 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The Shawshank Redemption</a:t>
            </a:r>
          </a:p>
        </p:txBody>
      </p:sp>
    </p:spTree>
    <p:extLst>
      <p:ext uri="{BB962C8B-B14F-4D97-AF65-F5344CB8AC3E}">
        <p14:creationId xmlns:p14="http://schemas.microsoft.com/office/powerpoint/2010/main" val="366846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1452-E629-D658-9A9B-6E53B2D2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6831"/>
          </a:xfrm>
        </p:spPr>
        <p:txBody>
          <a:bodyPr/>
          <a:lstStyle/>
          <a:p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prethodnog</a:t>
            </a:r>
            <a:r>
              <a:rPr lang="en-US" dirty="0"/>
              <a:t> </a:t>
            </a:r>
            <a:r>
              <a:rPr lang="en-US" dirty="0" err="1"/>
              <a:t>poziva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5796C-92CA-A6F0-CB09-4CE16C09A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44163"/>
            <a:ext cx="5178343" cy="4397200"/>
          </a:xfrm>
        </p:spPr>
        <p:txBody>
          <a:bodyPr/>
          <a:lstStyle/>
          <a:p>
            <a:r>
              <a:rPr lang="sr-Latn-RS" dirty="0"/>
              <a:t>Ovde se može napraviti još jedna analogija sa životnim primerom – šalter</a:t>
            </a:r>
          </a:p>
          <a:p>
            <a:r>
              <a:rPr lang="sr-Latn-RS" dirty="0"/>
              <a:t>Server se ovde može praktično smatrati šalterom koji prihvata zahteve korisnika koji dolaze do šaltera</a:t>
            </a:r>
          </a:p>
          <a:p>
            <a:r>
              <a:rPr lang="sr-Latn-RS" dirty="0"/>
              <a:t>Obrađuje njihove zahteve i zatim im odgovara na način kako je isprogramiran</a:t>
            </a:r>
          </a:p>
          <a:p>
            <a:r>
              <a:rPr lang="sr-Latn-RS" dirty="0"/>
              <a:t>U ovom primeru, nemamo neku naročitu obradu, već odmah odgovaramo</a:t>
            </a:r>
          </a:p>
          <a:p>
            <a:r>
              <a:rPr lang="sr-Latn-RS" dirty="0"/>
              <a:t>Možemo sada da dodamo još jednu funkcionalnost, a to je da na zahtev korisnika vratimo niz od nekoliko filmova koji su u trentu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E4D29-9BDE-D160-BB29-0FBF99196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1E3C4-56AA-B6E6-6F1F-6D8E6F02D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8F1C7-7F3B-6DAF-7B1E-E4DE60557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51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BDBB7-F5C3-4D50-2043-049AC0D580B1}"/>
              </a:ext>
            </a:extLst>
          </p:cNvPr>
          <p:cNvSpPr txBox="1"/>
          <p:nvPr/>
        </p:nvSpPr>
        <p:spPr>
          <a:xfrm>
            <a:off x="5969977" y="1857604"/>
            <a:ext cx="415420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GET /</a:t>
            </a: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api</a:t>
            </a: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/movies/most-popular HTTP/1.1</a:t>
            </a:r>
          </a:p>
          <a:p>
            <a:pPr algn="l"/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User-Agent: </a:t>
            </a: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PostmanRuntime</a:t>
            </a: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/7.29.0</a:t>
            </a:r>
          </a:p>
          <a:p>
            <a:pPr algn="l"/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Accept: */*</a:t>
            </a:r>
          </a:p>
          <a:p>
            <a:pPr algn="l"/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Host: localhost:5135</a:t>
            </a:r>
          </a:p>
          <a:p>
            <a:pPr algn="l"/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Accept-Encoding: </a:t>
            </a: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gzip</a:t>
            </a: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, deflate, </a:t>
            </a: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br</a:t>
            </a:r>
            <a:endParaRPr lang="en-US" b="0" i="0" dirty="0">
              <a:solidFill>
                <a:schemeClr val="accent4">
                  <a:lumMod val="75000"/>
                </a:schemeClr>
              </a:solidFill>
              <a:effectLst/>
              <a:latin typeface="IBMPlexMono"/>
            </a:endParaRPr>
          </a:p>
          <a:p>
            <a:pPr algn="l"/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Connection: keep-alive</a:t>
            </a:r>
          </a:p>
          <a:p>
            <a:pPr algn="l"/>
            <a:r>
              <a:rPr lang="en-US" b="0" i="0" dirty="0">
                <a:effectLst/>
                <a:latin typeface="IBMPlexMono"/>
              </a:rPr>
              <a:t> 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HTTP/1.1 200 OK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Content-Type: text/plain; charset=utf-8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Date: Fri, 17 Jun 2022 23:39:03 GMT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Server: Kestrel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Transfer-Encoding: chunked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 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The Shawshank Redemption</a:t>
            </a:r>
          </a:p>
        </p:txBody>
      </p:sp>
    </p:spTree>
    <p:extLst>
      <p:ext uri="{BB962C8B-B14F-4D97-AF65-F5344CB8AC3E}">
        <p14:creationId xmlns:p14="http://schemas.microsoft.com/office/powerpoint/2010/main" val="181654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0A6C6B1-27E3-1659-2F96-288A93743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FE312-8FCD-4387-FEFA-C551560E9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95741-8E6A-4785-9BC9-FB5054F652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48B24-DAED-CE45-A94C-69B6E361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342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2555A-229E-3415-D616-22CE5AD4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2869"/>
          </a:xfrm>
        </p:spPr>
        <p:txBody>
          <a:bodyPr/>
          <a:lstStyle/>
          <a:p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koda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230F3-8383-E5BF-A53E-5AC5266B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12277"/>
            <a:ext cx="8596668" cy="4529085"/>
          </a:xfrm>
        </p:spPr>
        <p:txBody>
          <a:bodyPr/>
          <a:lstStyle/>
          <a:p>
            <a:r>
              <a:rPr lang="en-US" dirty="0" err="1"/>
              <a:t>Prvenstveno</a:t>
            </a:r>
            <a:r>
              <a:rPr lang="en-US" dirty="0"/>
              <a:t>,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vrhu</a:t>
            </a:r>
            <a:r>
              <a:rPr lang="en-US" dirty="0"/>
              <a:t> </a:t>
            </a:r>
            <a:r>
              <a:rPr lang="en-US" dirty="0" err="1"/>
              <a:t>klase</a:t>
            </a:r>
            <a:r>
              <a:rPr lang="en-US" dirty="0"/>
              <a:t> </a:t>
            </a:r>
            <a:r>
              <a:rPr lang="en-US" dirty="0" err="1"/>
              <a:t>defin</a:t>
            </a:r>
            <a:r>
              <a:rPr lang="sr-Latn-RS" dirty="0"/>
              <a:t>išemo </a:t>
            </a:r>
            <a:r>
              <a:rPr lang="sr-Latn-RS" i="1" dirty="0"/>
              <a:t>Random</a:t>
            </a:r>
            <a:r>
              <a:rPr lang="sr-Latn-RS" dirty="0"/>
              <a:t> objekat, kog ćemo posle koristiti u samoj </a:t>
            </a:r>
            <a:r>
              <a:rPr lang="sr-Latn-RS" i="1" dirty="0"/>
              <a:t>trending</a:t>
            </a:r>
            <a:r>
              <a:rPr lang="sr-Latn-RS" dirty="0"/>
              <a:t> akciji za nasumičan izbor nekog filma</a:t>
            </a:r>
          </a:p>
          <a:p>
            <a:r>
              <a:rPr lang="sr-Latn-RS" dirty="0"/>
              <a:t>Potom, definišemo niz od nekoliko poznatih filmova, koji nam imitiraju neku izmišljenu, ultra jednostavnu „bazu podataka“</a:t>
            </a:r>
          </a:p>
          <a:p>
            <a:r>
              <a:rPr lang="sr-Latn-RS" dirty="0"/>
              <a:t>Potom definišemo novu metodu koja se sada nalazi na </a:t>
            </a:r>
            <a:r>
              <a:rPr lang="sr-Latn-RS" i="1" dirty="0"/>
              <a:t>trending</a:t>
            </a:r>
            <a:r>
              <a:rPr lang="sr-Latn-RS" dirty="0"/>
              <a:t> putanji</a:t>
            </a:r>
            <a:br>
              <a:rPr lang="sr-Latn-RS" dirty="0"/>
            </a:br>
            <a:r>
              <a:rPr lang="sr-Latn-RS" dirty="0"/>
              <a:t>(</a:t>
            </a:r>
            <a:r>
              <a:rPr lang="en-US" dirty="0"/>
              <a:t>[</a:t>
            </a:r>
            <a:r>
              <a:rPr lang="en-US" dirty="0" err="1"/>
              <a:t>HttpGet</a:t>
            </a:r>
            <a:r>
              <a:rPr lang="en-US" dirty="0"/>
              <a:t>("trending")]</a:t>
            </a:r>
            <a:r>
              <a:rPr lang="sr-Latn-RS" dirty="0"/>
              <a:t>)</a:t>
            </a:r>
          </a:p>
          <a:p>
            <a:r>
              <a:rPr lang="sr-Latn-RS" dirty="0"/>
              <a:t>Ponovo, ime metode nije bitno, međutim, njen tip je sada </a:t>
            </a:r>
            <a:r>
              <a:rPr lang="sr-Latn-RS" i="1" dirty="0"/>
              <a:t>List</a:t>
            </a:r>
            <a:r>
              <a:rPr lang="en-US" i="1" dirty="0"/>
              <a:t>&lt;string&gt;</a:t>
            </a:r>
            <a:endParaRPr lang="en-US" dirty="0"/>
          </a:p>
          <a:p>
            <a:r>
              <a:rPr lang="en-US" dirty="0"/>
              <a:t>U C# </a:t>
            </a:r>
            <a:r>
              <a:rPr lang="en-US" dirty="0" err="1"/>
              <a:t>jeziku</a:t>
            </a:r>
            <a:r>
              <a:rPr lang="en-US" dirty="0"/>
              <a:t>, </a:t>
            </a:r>
            <a:r>
              <a:rPr lang="en-US" i="1" dirty="0"/>
              <a:t>List</a:t>
            </a:r>
            <a:r>
              <a:rPr lang="en-US" dirty="0"/>
              <a:t> je </a:t>
            </a:r>
            <a:r>
              <a:rPr lang="en-US" dirty="0" err="1"/>
              <a:t>kolekcija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obi</a:t>
            </a:r>
            <a:r>
              <a:rPr lang="sr-Latn-RS" dirty="0"/>
              <a:t>čan niz (nikako ulančana lista!), u kojoj je moguće dinamički ubacivati elemente po potrebi</a:t>
            </a:r>
          </a:p>
          <a:p>
            <a:r>
              <a:rPr lang="sr-Latn-RS" dirty="0"/>
              <a:t>Pod znacima „</a:t>
            </a:r>
            <a:r>
              <a:rPr lang="en-US" dirty="0"/>
              <a:t>&lt;&gt;</a:t>
            </a:r>
            <a:r>
              <a:rPr lang="sr-Latn-RS" dirty="0"/>
              <a:t>“ se praktično navodi tip elementa </a:t>
            </a:r>
            <a:r>
              <a:rPr lang="sr-Latn-RS" i="1" dirty="0"/>
              <a:t>List</a:t>
            </a:r>
            <a:r>
              <a:rPr lang="sr-Latn-RS" dirty="0"/>
              <a:t>-e, što je u ovom slučaju </a:t>
            </a:r>
            <a:r>
              <a:rPr lang="sr-Latn-RS" i="1" dirty="0"/>
              <a:t>string</a:t>
            </a:r>
            <a:r>
              <a:rPr lang="sr-Latn-RS" dirty="0"/>
              <a:t> (uopšteno, van ovog primera, može biti bilo koji tip)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08076-7C6D-83D4-5040-9CA396BEE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BDF73-455D-AF63-7C54-F6C5A68F9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86DEF-48BC-61B3-BCC7-21825263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9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2555A-229E-3415-D616-22CE5AD4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2869"/>
          </a:xfrm>
        </p:spPr>
        <p:txBody>
          <a:bodyPr/>
          <a:lstStyle/>
          <a:p>
            <a:r>
              <a:rPr lang="en-US" dirty="0" err="1"/>
              <a:t>Analiza</a:t>
            </a:r>
            <a:r>
              <a:rPr lang="sr-Latn-RS" dirty="0"/>
              <a:t> </a:t>
            </a:r>
            <a:r>
              <a:rPr lang="sr-Latn-RS" i="1" dirty="0"/>
              <a:t>trending</a:t>
            </a:r>
            <a:r>
              <a:rPr lang="en-US" dirty="0"/>
              <a:t> </a:t>
            </a:r>
            <a:r>
              <a:rPr lang="sr-Latn-RS" dirty="0"/>
              <a:t>akcije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230F3-8383-E5BF-A53E-5AC5266B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4500"/>
            <a:ext cx="9300541" cy="4326862"/>
          </a:xfrm>
        </p:spPr>
        <p:txBody>
          <a:bodyPr/>
          <a:lstStyle/>
          <a:p>
            <a:r>
              <a:rPr lang="en-US" dirty="0" err="1"/>
              <a:t>Prvenstveno</a:t>
            </a:r>
            <a:r>
              <a:rPr lang="sr-Latn-RS" dirty="0"/>
              <a:t>, definišemo konstantu</a:t>
            </a:r>
            <a:br>
              <a:rPr lang="sr-Latn-RS" dirty="0"/>
            </a:br>
            <a:r>
              <a:rPr lang="sr-Latn-RS" dirty="0"/>
              <a:t>koja nam sugeriše koliko filmova</a:t>
            </a:r>
            <a:br>
              <a:rPr lang="sr-Latn-RS" dirty="0"/>
            </a:br>
            <a:r>
              <a:rPr lang="sr-Latn-RS" dirty="0"/>
              <a:t>vraćamo u odgovoru</a:t>
            </a:r>
          </a:p>
          <a:p>
            <a:r>
              <a:rPr lang="sr-Latn-RS" dirty="0"/>
              <a:t>Zatim, pravimo novu listu u kojoj</a:t>
            </a:r>
            <a:br>
              <a:rPr lang="sr-Latn-RS" dirty="0"/>
            </a:br>
            <a:r>
              <a:rPr lang="sr-Latn-RS" dirty="0"/>
              <a:t>ćemo ubaciti „odabrane“ filmove,</a:t>
            </a:r>
            <a:br>
              <a:rPr lang="sr-Latn-RS" dirty="0"/>
            </a:br>
            <a:r>
              <a:rPr lang="sr-Latn-RS" dirty="0"/>
              <a:t>a koju ćemo na kraju metode vratiti</a:t>
            </a:r>
          </a:p>
          <a:p>
            <a:r>
              <a:rPr lang="sr-Latn-RS" dirty="0"/>
              <a:t>Potom kroz petlju koja se vrti </a:t>
            </a:r>
            <a:r>
              <a:rPr lang="sr-Latn-RS" i="1" dirty="0"/>
              <a:t>count</a:t>
            </a:r>
            <a:br>
              <a:rPr lang="sr-Latn-RS" dirty="0"/>
            </a:br>
            <a:r>
              <a:rPr lang="sr-Latn-RS" dirty="0"/>
              <a:t>puta i tražimo nasumičan broj od 0</a:t>
            </a:r>
            <a:br>
              <a:rPr lang="sr-Latn-RS" dirty="0"/>
            </a:br>
            <a:r>
              <a:rPr lang="sr-Latn-RS" dirty="0"/>
              <a:t>do broja filmova -1</a:t>
            </a:r>
          </a:p>
          <a:p>
            <a:r>
              <a:rPr lang="sr-Latn-RS" dirty="0"/>
              <a:t>Nasumičan broj nam sada upravo služi kao index </a:t>
            </a:r>
            <a:r>
              <a:rPr lang="sr-Latn-RS" i="1" dirty="0"/>
              <a:t>Movies</a:t>
            </a:r>
            <a:r>
              <a:rPr lang="sr-Latn-RS" dirty="0"/>
              <a:t> niza, pa indeksiranjem uzimamo film kog dodajemo u </a:t>
            </a:r>
            <a:r>
              <a:rPr lang="sr-Latn-RS" i="1" dirty="0"/>
              <a:t>trending</a:t>
            </a:r>
            <a:r>
              <a:rPr lang="sr-Latn-RS" dirty="0"/>
              <a:t> listu koju smo iznad kreirali</a:t>
            </a:r>
          </a:p>
          <a:p>
            <a:r>
              <a:rPr lang="sr-Latn-RS" dirty="0"/>
              <a:t>Nakon same petlje, vraćamo listu kao rezultat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08076-7C6D-83D4-5040-9CA396BEE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BDF73-455D-AF63-7C54-F6C5A68F9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86DEF-48BC-61B3-BCC7-21825263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54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90BCF9-18CF-1700-4050-586A97696A7E}"/>
              </a:ext>
            </a:extLst>
          </p:cNvPr>
          <p:cNvSpPr txBox="1"/>
          <p:nvPr/>
        </p:nvSpPr>
        <p:spPr>
          <a:xfrm>
            <a:off x="5344329" y="1512277"/>
            <a:ext cx="46335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HttpGet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"trending"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List&lt;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&gt; Trending()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count = 4;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trending =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List&lt;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&gt;(count);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0;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&lt; count; ++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movieIndex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RNG.Next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Movies.Length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trending.Add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(Movies[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movieIndex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trending;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520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2555A-229E-3415-D616-22CE5AD4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2869"/>
          </a:xfrm>
        </p:spPr>
        <p:txBody>
          <a:bodyPr/>
          <a:lstStyle/>
          <a:p>
            <a:r>
              <a:rPr lang="en-US" dirty="0" err="1"/>
              <a:t>Analiza</a:t>
            </a:r>
            <a:r>
              <a:rPr lang="sr-Latn-RS" dirty="0"/>
              <a:t> </a:t>
            </a:r>
            <a:r>
              <a:rPr lang="sr-Latn-RS" i="1" dirty="0"/>
              <a:t>trending</a:t>
            </a:r>
            <a:r>
              <a:rPr lang="en-US" dirty="0"/>
              <a:t> </a:t>
            </a:r>
            <a:r>
              <a:rPr lang="sr-Latn-RS" dirty="0"/>
              <a:t>akcije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230F3-8383-E5BF-A53E-5AC5266B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4500"/>
            <a:ext cx="9300541" cy="4326862"/>
          </a:xfrm>
        </p:spPr>
        <p:txBody>
          <a:bodyPr/>
          <a:lstStyle/>
          <a:p>
            <a:r>
              <a:rPr lang="sr-Latn-RS" dirty="0"/>
              <a:t>Sada, imamo zaista akciju koja vrši</a:t>
            </a:r>
            <a:br>
              <a:rPr lang="sr-Latn-RS" dirty="0"/>
            </a:br>
            <a:r>
              <a:rPr lang="sr-Latn-RS" dirty="0"/>
              <a:t>neku stvarnu obradu između primanja</a:t>
            </a:r>
            <a:br>
              <a:rPr lang="sr-Latn-RS" dirty="0"/>
            </a:br>
            <a:r>
              <a:rPr lang="sr-Latn-RS" dirty="0"/>
              <a:t>zahteva i slanja odgovora</a:t>
            </a:r>
          </a:p>
          <a:p>
            <a:r>
              <a:rPr lang="sr-Latn-RS" dirty="0"/>
              <a:t>Odgovor je ovde kompleksniji tip</a:t>
            </a:r>
            <a:br>
              <a:rPr lang="sr-Latn-RS" dirty="0"/>
            </a:br>
            <a:r>
              <a:rPr lang="sr-Latn-RS" dirty="0"/>
              <a:t>nego kao što je to bio slučaj u</a:t>
            </a:r>
            <a:br>
              <a:rPr lang="sr-Latn-RS" dirty="0"/>
            </a:br>
            <a:r>
              <a:rPr lang="sr-Latn-RS" dirty="0"/>
              <a:t>prethodnom primeru – u pitanju je niz</a:t>
            </a:r>
          </a:p>
          <a:p>
            <a:r>
              <a:rPr lang="sr-Latn-RS" dirty="0"/>
              <a:t>Bilo da je u pitanju niz ili neki drugi,</a:t>
            </a:r>
            <a:br>
              <a:rPr lang="sr-Latn-RS" dirty="0"/>
            </a:br>
            <a:r>
              <a:rPr lang="sr-Latn-RS" dirty="0"/>
              <a:t>još kompleksniji tip, </a:t>
            </a:r>
            <a:r>
              <a:rPr lang="sr-Latn-RS" i="1" dirty="0"/>
              <a:t>ASP.NET</a:t>
            </a:r>
            <a:br>
              <a:rPr lang="sr-Latn-RS" dirty="0"/>
            </a:br>
            <a:r>
              <a:rPr lang="sr-Latn-RS" u="sng" dirty="0"/>
              <a:t>serijalizuje</a:t>
            </a:r>
            <a:r>
              <a:rPr lang="sr-Latn-RS" dirty="0"/>
              <a:t> u </a:t>
            </a:r>
            <a:r>
              <a:rPr lang="sr-Latn-RS" i="1" dirty="0"/>
              <a:t>JSON</a:t>
            </a:r>
            <a:r>
              <a:rPr lang="sr-Latn-RS" dirty="0"/>
              <a:t> format</a:t>
            </a:r>
          </a:p>
          <a:p>
            <a:r>
              <a:rPr lang="sr-Latn-RS" dirty="0"/>
              <a:t>Dakle, takvim slučajevima (pa i u ovom), „Content-Type“ u odgovoru će postaviti na „application/json“, i u telu vratiti podatke u </a:t>
            </a:r>
            <a:r>
              <a:rPr lang="sr-Latn-RS" i="1" dirty="0"/>
              <a:t>JSON</a:t>
            </a:r>
            <a:r>
              <a:rPr lang="sr-Latn-RS" dirty="0"/>
              <a:t> formatu</a:t>
            </a:r>
          </a:p>
          <a:p>
            <a:r>
              <a:rPr lang="sr-Latn-RS" dirty="0"/>
              <a:t>U ovom slučaju, to će biti samo niz stringova, što je i dalje relativno jednostavno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08076-7C6D-83D4-5040-9CA396BEE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BDF73-455D-AF63-7C54-F6C5A68F9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86DEF-48BC-61B3-BCC7-21825263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55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90BCF9-18CF-1700-4050-586A97696A7E}"/>
              </a:ext>
            </a:extLst>
          </p:cNvPr>
          <p:cNvSpPr txBox="1"/>
          <p:nvPr/>
        </p:nvSpPr>
        <p:spPr>
          <a:xfrm>
            <a:off x="5344329" y="1512277"/>
            <a:ext cx="46335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HttpGet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"trending"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List&lt;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&gt; Trending()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count = 4;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trending =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List&lt;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&gt;(count);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0;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&lt; count; ++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movieIndex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RNG.Next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Movies.Length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trending.Add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(Movies[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movieIndex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trending;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9591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2555A-229E-3415-D616-22CE5AD4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2869"/>
          </a:xfrm>
        </p:spPr>
        <p:txBody>
          <a:bodyPr/>
          <a:lstStyle/>
          <a:p>
            <a:r>
              <a:rPr lang="sr-Latn-RS" dirty="0"/>
              <a:t>Testiranje </a:t>
            </a:r>
            <a:r>
              <a:rPr lang="sr-Latn-RS" i="1" dirty="0"/>
              <a:t>trending</a:t>
            </a:r>
            <a:r>
              <a:rPr lang="sr-Latn-RS" dirty="0"/>
              <a:t> akcije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230F3-8383-E5BF-A53E-5AC5266B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4500"/>
            <a:ext cx="9300541" cy="4326862"/>
          </a:xfrm>
        </p:spPr>
        <p:txBody>
          <a:bodyPr/>
          <a:lstStyle/>
          <a:p>
            <a:r>
              <a:rPr lang="sr-Latn-RS" dirty="0"/>
              <a:t>Na isti način možemo testirati rad ove akcije, kao što je to bio slučaj sa</a:t>
            </a:r>
            <a:br>
              <a:rPr lang="sr-Latn-RS" dirty="0"/>
            </a:br>
            <a:r>
              <a:rPr lang="sr-Latn-RS" dirty="0"/>
              <a:t>„most-popular“ akcijom</a:t>
            </a:r>
          </a:p>
          <a:p>
            <a:r>
              <a:rPr lang="sr-Latn-RS" dirty="0"/>
              <a:t>Potrebno je dakle pokrenuti sam servis ponovo, i u Postman aplikaciji dodati nov zahtev, koji se recimo zove „TrendingMovies“</a:t>
            </a:r>
          </a:p>
          <a:p>
            <a:r>
              <a:rPr lang="sr-Latn-RS" dirty="0"/>
              <a:t>Naravno, sada u </a:t>
            </a:r>
            <a:r>
              <a:rPr lang="sr-Latn-RS" i="1" dirty="0"/>
              <a:t>URL</a:t>
            </a:r>
            <a:r>
              <a:rPr lang="sr-Latn-RS" dirty="0"/>
              <a:t>-u tog zahteva treba ostaviti: </a:t>
            </a:r>
            <a:r>
              <a:rPr lang="en-US" dirty="0"/>
              <a:t>“http://localhost:5135/</a:t>
            </a:r>
            <a:r>
              <a:rPr lang="en-US" dirty="0" err="1"/>
              <a:t>api</a:t>
            </a:r>
            <a:r>
              <a:rPr lang="en-US" dirty="0"/>
              <a:t>/movies/trending”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08076-7C6D-83D4-5040-9CA396BEE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BDF73-455D-AF63-7C54-F6C5A68F9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86DEF-48BC-61B3-BCC7-21825263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4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CC045D-9530-1C24-F1DA-7BC8340FC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AD0C5-E34C-9772-1E60-BEA594D14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D2061-D925-4FE5-9B7F-F0D3D25FE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67078-19E5-C6E4-8DCA-0B1EF7E5D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9345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35E73F-AF9A-D445-AF0D-38AFC7E8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AD0C5-E34C-9772-1E60-BEA594D14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D2061-D925-4FE5-9B7F-F0D3D25FE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67078-19E5-C6E4-8DCA-0B1EF7E5D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8361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2555A-229E-3415-D616-22CE5AD4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2869"/>
          </a:xfrm>
        </p:spPr>
        <p:txBody>
          <a:bodyPr/>
          <a:lstStyle/>
          <a:p>
            <a:r>
              <a:rPr lang="sr-Latn-RS" dirty="0"/>
              <a:t>Testiranje </a:t>
            </a:r>
            <a:r>
              <a:rPr lang="sr-Latn-RS" i="1" dirty="0"/>
              <a:t>trending</a:t>
            </a:r>
            <a:r>
              <a:rPr lang="sr-Latn-RS" dirty="0"/>
              <a:t> akcije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230F3-8383-E5BF-A53E-5AC5266B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66887"/>
            <a:ext cx="9300541" cy="4674475"/>
          </a:xfrm>
        </p:spPr>
        <p:txBody>
          <a:bodyPr>
            <a:normAutofit/>
          </a:bodyPr>
          <a:lstStyle/>
          <a:p>
            <a:r>
              <a:rPr lang="en-US" dirty="0" err="1"/>
              <a:t>Interesantno</a:t>
            </a:r>
            <a:r>
              <a:rPr lang="en-US" dirty="0"/>
              <a:t> je </a:t>
            </a:r>
            <a:r>
              <a:rPr lang="en-US" dirty="0" err="1"/>
              <a:t>recimo</a:t>
            </a:r>
            <a:r>
              <a:rPr lang="en-US" dirty="0"/>
              <a:t> </a:t>
            </a:r>
            <a:r>
              <a:rPr lang="en-US" dirty="0" err="1"/>
              <a:t>staviti</a:t>
            </a:r>
            <a:r>
              <a:rPr lang="en-US" dirty="0"/>
              <a:t> </a:t>
            </a:r>
            <a:r>
              <a:rPr lang="en-US" i="1" dirty="0"/>
              <a:t>breakpoint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po</a:t>
            </a:r>
            <a:r>
              <a:rPr lang="sr-Latn-RS" dirty="0"/>
              <a:t>četku </a:t>
            </a:r>
            <a:r>
              <a:rPr lang="sr-Latn-RS" i="1" dirty="0"/>
              <a:t>trending</a:t>
            </a:r>
            <a:r>
              <a:rPr lang="sr-Latn-RS" dirty="0"/>
              <a:t> akcije, zatim poslati zahtev iz postmana</a:t>
            </a:r>
          </a:p>
          <a:p>
            <a:r>
              <a:rPr lang="sr-Latn-RS" dirty="0"/>
              <a:t>U trenutku kada kliknete na „Send“, Visual Studio će iskočiti, pokazivajući da je sam </a:t>
            </a:r>
            <a:r>
              <a:rPr lang="sr-Latn-RS" i="1" dirty="0"/>
              <a:t>breakpoint</a:t>
            </a:r>
            <a:r>
              <a:rPr lang="sr-Latn-RS" dirty="0"/>
              <a:t> pogođen (engl. </a:t>
            </a:r>
            <a:r>
              <a:rPr lang="sr-Latn-RS" i="1" dirty="0"/>
              <a:t>hit</a:t>
            </a:r>
            <a:r>
              <a:rPr lang="sr-Latn-RS" dirty="0"/>
              <a:t>)</a:t>
            </a:r>
          </a:p>
          <a:p>
            <a:r>
              <a:rPr lang="sr-Latn-RS" dirty="0"/>
              <a:t>Dakle, zahtev je poslat iz </a:t>
            </a:r>
            <a:r>
              <a:rPr lang="sr-Latn-RS" i="1" dirty="0"/>
              <a:t>frontend</a:t>
            </a:r>
            <a:r>
              <a:rPr lang="sr-Latn-RS" dirty="0"/>
              <a:t> aplikacije, i stigao je do </a:t>
            </a:r>
            <a:r>
              <a:rPr lang="sr-Latn-RS" i="1" dirty="0"/>
              <a:t>backend</a:t>
            </a:r>
            <a:r>
              <a:rPr lang="sr-Latn-RS" dirty="0"/>
              <a:t>-a</a:t>
            </a:r>
          </a:p>
          <a:p>
            <a:r>
              <a:rPr lang="sr-Latn-RS" dirty="0"/>
              <a:t>Dalje, možete </a:t>
            </a:r>
            <a:r>
              <a:rPr lang="sr-Latn-RS" i="1" dirty="0"/>
              <a:t>debug</a:t>
            </a:r>
            <a:r>
              <a:rPr lang="sr-Latn-RS" dirty="0"/>
              <a:t>-ovati aplikaciju na isti način kao što biste bilo koju drugu </a:t>
            </a:r>
            <a:r>
              <a:rPr lang="sr-Latn-RS" i="1" dirty="0"/>
              <a:t>.NET</a:t>
            </a:r>
            <a:r>
              <a:rPr lang="sr-Latn-RS" dirty="0"/>
              <a:t> aplikaciju</a:t>
            </a:r>
          </a:p>
          <a:p>
            <a:r>
              <a:rPr lang="sr-Latn-RS" dirty="0"/>
              <a:t>Interesantno je da, dokle got ponovo ne pokrenete aplikaciju da normalno radi (F5 u Visual Studio), dakle dokle god je u </a:t>
            </a:r>
            <a:r>
              <a:rPr lang="sr-Latn-RS" i="1" dirty="0"/>
              <a:t>break</a:t>
            </a:r>
            <a:r>
              <a:rPr lang="sr-Latn-RS" dirty="0"/>
              <a:t> modu, ako otvorite postman, videćete da on i dalje čeka odgovor – još ga nije dobio jer server još nije obavio akciju i vratio odgovor</a:t>
            </a:r>
          </a:p>
          <a:p>
            <a:r>
              <a:rPr lang="sr-Latn-RS" dirty="0"/>
              <a:t>Prvo npr. možete pritisnuti par puta F10 i/ili F11 da prođete koji korak kroz kod, a zatim F5 da nastavite izvršavanje (engl. </a:t>
            </a:r>
            <a:r>
              <a:rPr lang="sr-Latn-RS" i="1" dirty="0"/>
              <a:t>execution</a:t>
            </a:r>
            <a:r>
              <a:rPr lang="sr-Latn-RS" dirty="0"/>
              <a:t>) programa, što efektivno izvršava ostatak akcije, vraća odgovor, koji na kraju stiže i do Postman aplikacije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08076-7C6D-83D4-5040-9CA396BEE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BDF73-455D-AF63-7C54-F6C5A68F9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86DEF-48BC-61B3-BCC7-21825263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EA84FE-C39F-4B0A-597A-97CC934E9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521" y="1131994"/>
            <a:ext cx="6902835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E60AB-F509-3AEB-50D4-47916B29C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0C413-8283-C435-9452-6879D68DB7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DBE24-5206-0201-CC50-D7CB5357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5755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AE0E8F-415C-B6AC-B2A3-5ACB4968F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FCB79-4103-D930-688A-99C89767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F382C-B2A6-E7E6-56C2-6D6F3E3CBA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B727D-D72A-8676-E0D4-420D2A364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206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1472E6-9747-852A-948B-1143BD979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AADE8-1076-878A-133C-E3F74AF41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856D9-476A-6E38-21E9-B4471D79BF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32228-A496-3904-6AAC-473000F91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1496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B744C3B-ABF5-6315-7CA0-9065172F66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C97F3-600F-E3D9-5D6E-834E5BA1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DEA62-675B-C98B-439D-AB8FD7E4D0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E964A-9084-1886-CD19-FF114C61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627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417F32-1A93-B0B6-13ED-67F637E70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A379F-988A-636C-A2FA-7A3106E02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6DC8-39A1-842A-BA22-832BAE3401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B7494-759A-8FEC-CAE1-B0D2DA701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4501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4FE83C-1057-E1B5-FAC1-8F489339E9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56F46-ACDF-1FF7-F1E2-0ED9FE76D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684A0-D4A3-5A60-80F1-AC073E30C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D03F6-FFE0-431E-20C2-B5E3D082C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635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C0F29B5-9AE8-51B8-14BA-3E721D8CE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6CA84-58E8-4567-C3A7-BD4C30F6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7A829-19EE-47B4-335D-8B732BD4C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9249F-B7AF-CDF8-8282-B6EBDC89E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8491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9CFE-6328-826C-AE52-FB67BD96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0792"/>
          </a:xfrm>
        </p:spPr>
        <p:txBody>
          <a:bodyPr/>
          <a:lstStyle/>
          <a:p>
            <a:r>
              <a:rPr lang="sr-Latn-RS" i="1" dirty="0"/>
              <a:t>QSP</a:t>
            </a:r>
            <a:r>
              <a:rPr lang="sr-Latn-RS" dirty="0"/>
              <a:t> (</a:t>
            </a:r>
            <a:r>
              <a:rPr lang="sr-Latn-RS" i="1" dirty="0"/>
              <a:t>Query String Parameter</a:t>
            </a:r>
            <a:r>
              <a:rPr lang="sr-Latn-RS" dirty="0"/>
              <a:t>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66CF1-8799-8ABC-0773-F307BCF22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5369"/>
            <a:ext cx="8596668" cy="4405993"/>
          </a:xfrm>
        </p:spPr>
        <p:txBody>
          <a:bodyPr/>
          <a:lstStyle/>
          <a:p>
            <a:r>
              <a:rPr lang="sr-Latn-RS" dirty="0"/>
              <a:t>Ne želimo da </a:t>
            </a:r>
            <a:r>
              <a:rPr lang="en-US" i="1" dirty="0"/>
              <a:t>trending</a:t>
            </a:r>
            <a:r>
              <a:rPr lang="en-US" dirty="0"/>
              <a:t> </a:t>
            </a:r>
            <a:r>
              <a:rPr lang="en-US" dirty="0" err="1"/>
              <a:t>akcija</a:t>
            </a:r>
            <a:r>
              <a:rPr lang="en-US" dirty="0"/>
              <a:t> </a:t>
            </a:r>
            <a:r>
              <a:rPr lang="en-US" dirty="0" err="1"/>
              <a:t>uvek</a:t>
            </a:r>
            <a:r>
              <a:rPr lang="en-US" dirty="0"/>
              <a:t> </a:t>
            </a:r>
            <a:r>
              <a:rPr lang="en-US" dirty="0" err="1"/>
              <a:t>vra</a:t>
            </a:r>
            <a:r>
              <a:rPr lang="sr-Latn-RS" dirty="0"/>
              <a:t>ća konstantno 4 filma, već recimo onoliko koliko klijentska aplikacija zatraži</a:t>
            </a:r>
          </a:p>
          <a:p>
            <a:r>
              <a:rPr lang="sr-Latn-RS" dirty="0"/>
              <a:t>Konkretno, reč je o parametrizaciji akcije tako da se ponaša onako kako klijent to zatraži</a:t>
            </a:r>
          </a:p>
          <a:p>
            <a:r>
              <a:rPr lang="sr-Latn-RS" dirty="0"/>
              <a:t>Ideja je da se uz zahtev proslede dodatne informacije koje bi akcija mogla da pročita i na konto toga adekvatno odreaguje</a:t>
            </a:r>
          </a:p>
          <a:p>
            <a:r>
              <a:rPr lang="sr-Latn-RS" dirty="0"/>
              <a:t>Postoji više načina kako se dodatne informacije mogu uz zahtev serveru slati, npr. kroz telo zahteva</a:t>
            </a:r>
          </a:p>
          <a:p>
            <a:r>
              <a:rPr lang="sr-Latn-RS" dirty="0"/>
              <a:t>Osnovni mehanizam za prosleđivanje parametara zapravo predstavlja </a:t>
            </a:r>
            <a:r>
              <a:rPr lang="sr-Latn-RS" i="1" dirty="0"/>
              <a:t>QSP</a:t>
            </a:r>
            <a:r>
              <a:rPr lang="sr-Latn-RS" dirty="0"/>
              <a:t> mehanizam, gde se kroz </a:t>
            </a:r>
            <a:r>
              <a:rPr lang="sr-Latn-RS" i="1" dirty="0"/>
              <a:t>URL</a:t>
            </a:r>
            <a:r>
              <a:rPr lang="sr-Latn-RS" dirty="0"/>
              <a:t> šalju dodatni argumenti</a:t>
            </a:r>
          </a:p>
          <a:p>
            <a:r>
              <a:rPr lang="sr-Latn-RS" dirty="0"/>
              <a:t>Ukoliko se navode, na kraju </a:t>
            </a:r>
            <a:r>
              <a:rPr lang="sr-Latn-RS" i="1" dirty="0"/>
              <a:t>URL</a:t>
            </a:r>
            <a:r>
              <a:rPr lang="sr-Latn-RS" dirty="0"/>
              <a:t>-a se dodaje</a:t>
            </a:r>
            <a:r>
              <a:rPr lang="en-US" dirty="0"/>
              <a:t> </a:t>
            </a:r>
            <a:r>
              <a:rPr lang="en-US" dirty="0" err="1"/>
              <a:t>znak</a:t>
            </a:r>
            <a:r>
              <a:rPr lang="sr-Latn-RS" dirty="0"/>
              <a:t> </a:t>
            </a:r>
            <a:r>
              <a:rPr lang="en-US" dirty="0"/>
              <a:t>‘</a:t>
            </a:r>
            <a:r>
              <a:rPr lang="sr-Latn-RS" dirty="0"/>
              <a:t>?</a:t>
            </a:r>
            <a:r>
              <a:rPr lang="en-US" dirty="0"/>
              <a:t>’</a:t>
            </a:r>
            <a:r>
              <a:rPr lang="sr-Latn-RS" dirty="0"/>
              <a:t>, i onda se svaki argument navodi u obolku „ime=vrednost“, a odvajaju se znakom </a:t>
            </a:r>
            <a:r>
              <a:rPr lang="en-US" dirty="0"/>
              <a:t>‘&amp;’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34DA-C0CE-0041-087A-F04025020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C87FB-1AF3-E0FF-6A4F-2A594F01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56A99-6770-E731-1490-107188AC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1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9CFE-6328-826C-AE52-FB67BD96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0792"/>
          </a:xfrm>
        </p:spPr>
        <p:txBody>
          <a:bodyPr/>
          <a:lstStyle/>
          <a:p>
            <a:r>
              <a:rPr lang="sr-Latn-RS" i="1" dirty="0"/>
              <a:t>QSP</a:t>
            </a:r>
            <a:r>
              <a:rPr lang="sr-Latn-RS" dirty="0"/>
              <a:t> (</a:t>
            </a:r>
            <a:r>
              <a:rPr lang="sr-Latn-RS" i="1" dirty="0"/>
              <a:t>Query String Parameter</a:t>
            </a:r>
            <a:r>
              <a:rPr lang="sr-Latn-RS" dirty="0"/>
              <a:t>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66CF1-8799-8ABC-0773-F307BCF22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5369"/>
            <a:ext cx="8596668" cy="4405993"/>
          </a:xfrm>
        </p:spPr>
        <p:txBody>
          <a:bodyPr/>
          <a:lstStyle/>
          <a:p>
            <a:r>
              <a:rPr lang="sr-Latn-RS" dirty="0"/>
              <a:t>Nama će biti potreban jedan argument: </a:t>
            </a:r>
            <a:r>
              <a:rPr lang="sr-Latn-RS" i="1" dirty="0"/>
              <a:t>count</a:t>
            </a:r>
            <a:r>
              <a:rPr lang="sr-Latn-RS" dirty="0"/>
              <a:t>!</a:t>
            </a:r>
          </a:p>
          <a:p>
            <a:r>
              <a:rPr lang="sr-Latn-RS" dirty="0"/>
              <a:t>Dakle, želimo da klijentska aplikacija prosledi broj koji sugeriše serveru koliko filmova u odgovoru da stavi</a:t>
            </a:r>
          </a:p>
          <a:p>
            <a:r>
              <a:rPr lang="sr-Latn-RS" dirty="0"/>
              <a:t>Do servera je dalje da odluči kako će da postupa sa ovom informacijom (kao i sa svim drugim inače)</a:t>
            </a:r>
          </a:p>
          <a:p>
            <a:r>
              <a:rPr lang="sr-Latn-RS" dirty="0"/>
              <a:t>U </a:t>
            </a:r>
            <a:r>
              <a:rPr lang="sr-Latn-RS" i="1" dirty="0"/>
              <a:t>ASP.NET</a:t>
            </a:r>
            <a:r>
              <a:rPr lang="sr-Latn-RS" dirty="0"/>
              <a:t>-u, </a:t>
            </a:r>
            <a:r>
              <a:rPr lang="sr-Latn-RS" i="1" dirty="0"/>
              <a:t>QSP</a:t>
            </a:r>
            <a:r>
              <a:rPr lang="sr-Latn-RS" dirty="0"/>
              <a:t> se veoma jednostavno hvataju, a to je jednostavnim navođenjem parametara u potpisu same metode</a:t>
            </a:r>
          </a:p>
          <a:p>
            <a:r>
              <a:rPr lang="sr-Latn-RS" dirty="0"/>
              <a:t>Bitno je da se navede da su ovi parametri opcioni, jer klijent možda ništa ne pošalje – često se njima stavlja i podrazumevana vrednost da u tom slučaju ta vrednost bude iskorišćena</a:t>
            </a:r>
          </a:p>
          <a:p>
            <a:r>
              <a:rPr lang="sr-Latn-RS" dirty="0"/>
              <a:t>Još važnije je da se ime parametra unutar potpisa metode u </a:t>
            </a:r>
            <a:r>
              <a:rPr lang="sr-Latn-RS" i="1" dirty="0"/>
              <a:t>C#</a:t>
            </a:r>
            <a:r>
              <a:rPr lang="sr-Latn-RS" dirty="0"/>
              <a:t>-u poklapa sa imenom argumenta u samom </a:t>
            </a:r>
            <a:r>
              <a:rPr lang="sr-Latn-RS" i="1" dirty="0"/>
              <a:t>URL</a:t>
            </a:r>
            <a:r>
              <a:rPr lang="sr-Latn-RS" dirty="0"/>
              <a:t>-u što klijent šalje – po tome se uparuju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34DA-C0CE-0041-087A-F04025020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C87FB-1AF3-E0FF-6A4F-2A594F01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56A99-6770-E731-1490-107188AC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2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9CFE-6328-826C-AE52-FB67BD96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0792"/>
          </a:xfrm>
        </p:spPr>
        <p:txBody>
          <a:bodyPr/>
          <a:lstStyle/>
          <a:p>
            <a:r>
              <a:rPr lang="sr-Latn-RS" i="1" dirty="0"/>
              <a:t>QSP</a:t>
            </a:r>
            <a:r>
              <a:rPr lang="sr-Latn-RS" dirty="0"/>
              <a:t> (</a:t>
            </a:r>
            <a:r>
              <a:rPr lang="sr-Latn-RS" i="1" dirty="0"/>
              <a:t>Query String Parameter</a:t>
            </a:r>
            <a:r>
              <a:rPr lang="sr-Latn-RS" dirty="0"/>
              <a:t>)</a:t>
            </a:r>
            <a:endParaRPr lang="en-US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34DA-C0CE-0041-087A-F04025020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C87FB-1AF3-E0FF-6A4F-2A594F01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56A99-6770-E731-1490-107188AC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68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B7229A-0AA6-72B4-2236-9F644FD71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10" y="2246042"/>
            <a:ext cx="3772426" cy="2686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34FD50-0663-8F24-4350-FDFD9CFD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719" y="2431805"/>
            <a:ext cx="3667637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163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0586E5-58D3-F633-BF34-53B41CBB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6975F-CC09-2493-0391-7F97925E3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EE4FD-59A0-FF04-1CDE-A674C1DAB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8E311-0225-F53E-3220-4A4BA53CB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150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C66DF6-289B-8D79-43D6-CCD4B7BD4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521" y="1131994"/>
            <a:ext cx="6902835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42046-3E28-E304-353F-EF3CFA66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133CC-27A3-8D60-60F3-2C439B5423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B03AC-5322-A38F-2CCE-F5AD1ECD1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FCD55-8840-C7CD-32F3-A73B2C38E440}"/>
              </a:ext>
            </a:extLst>
          </p:cNvPr>
          <p:cNvSpPr txBox="1"/>
          <p:nvPr/>
        </p:nvSpPr>
        <p:spPr>
          <a:xfrm>
            <a:off x="7109855" y="2758083"/>
            <a:ext cx="1974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>
                <a:solidFill>
                  <a:schemeClr val="bg1"/>
                </a:solidFill>
              </a:rPr>
              <a:t>Odaberite sve opcije kao što su ovde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4527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BAEAC-CED6-BE28-8F07-52B4E2173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sr-Latn-RS" dirty="0"/>
              <a:t>Dalji razvoj </a:t>
            </a:r>
            <a:r>
              <a:rPr lang="sr-Latn-RS" i="1" dirty="0"/>
              <a:t>Starwood backend</a:t>
            </a:r>
            <a:r>
              <a:rPr lang="sr-Latn-RS" dirty="0"/>
              <a:t>-a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D097-DFE2-DD97-E636-8C326CC7F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3823"/>
            <a:ext cx="8596668" cy="4467540"/>
          </a:xfrm>
        </p:spPr>
        <p:txBody>
          <a:bodyPr/>
          <a:lstStyle/>
          <a:p>
            <a:r>
              <a:rPr lang="sr-Latn-RS" dirty="0"/>
              <a:t>Do sada odrađena </a:t>
            </a:r>
            <a:r>
              <a:rPr lang="sr-Latn-RS" i="1" dirty="0"/>
              <a:t>backend</a:t>
            </a:r>
            <a:r>
              <a:rPr lang="sr-Latn-RS" dirty="0"/>
              <a:t> aplikacija apsolutno opisuje osnovne koncepte kako zahtevi i odgovori u </a:t>
            </a:r>
            <a:r>
              <a:rPr lang="sr-Latn-RS" i="1" dirty="0"/>
              <a:t>web</a:t>
            </a:r>
            <a:r>
              <a:rPr lang="sr-Latn-RS" dirty="0"/>
              <a:t> aplikacijama funkcionišu</a:t>
            </a:r>
          </a:p>
          <a:p>
            <a:r>
              <a:rPr lang="sr-Latn-RS" dirty="0"/>
              <a:t>Sada, možemo našu </a:t>
            </a:r>
            <a:r>
              <a:rPr lang="sr-Latn-RS" i="1" dirty="0"/>
              <a:t>backend</a:t>
            </a:r>
            <a:r>
              <a:rPr lang="sr-Latn-RS" dirty="0"/>
              <a:t> aplikaciju malo zakomplikovati</a:t>
            </a:r>
          </a:p>
          <a:p>
            <a:r>
              <a:rPr lang="sr-Latn-RS" dirty="0"/>
              <a:t>Recimo, želimo da nam </a:t>
            </a:r>
            <a:r>
              <a:rPr lang="sr-Latn-RS" i="1" dirty="0"/>
              <a:t>trending</a:t>
            </a:r>
            <a:r>
              <a:rPr lang="sr-Latn-RS" dirty="0"/>
              <a:t> akcija čita filmove iz tekstualne datoteke, gde su imena filmova zapisana u zasebnim linijama</a:t>
            </a:r>
          </a:p>
          <a:p>
            <a:r>
              <a:rPr lang="sr-Latn-RS" dirty="0"/>
              <a:t>Dodatno, ne želimo da kvarimo stari kontroler, jer recimo on je već u upotrebi od nekih drugih aplikacija, pa nam treba verzija 2</a:t>
            </a:r>
          </a:p>
          <a:p>
            <a:r>
              <a:rPr lang="sr-Latn-RS" dirty="0"/>
              <a:t>Možemo sada da napravimo recimo nov kontroler koji predstavlja unapredjenu varijantu inicijalnog kontrolera, </a:t>
            </a:r>
            <a:r>
              <a:rPr lang="sr-Latn-RS" i="1" dirty="0"/>
              <a:t>MoviesV2Controller</a:t>
            </a:r>
            <a:endParaRPr lang="sr-Latn-RS" dirty="0"/>
          </a:p>
          <a:p>
            <a:r>
              <a:rPr lang="sr-Latn-RS" dirty="0"/>
              <a:t>Kontroler kreirati na potpuno identičan način kao inicijalni</a:t>
            </a:r>
          </a:p>
          <a:p>
            <a:r>
              <a:rPr lang="sr-Latn-RS" dirty="0"/>
              <a:t>Postaviti da se recimo ovaj kontroler nalazi na ruti „api/movies-v2“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5D841-7F7E-AB0A-3CBC-DBEE0920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108C1-EEBA-10CF-AB35-B530102FC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44F74-E6D1-E914-048C-2A6404C8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4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2094E3-5813-5053-4480-85BA473BA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A4838-32BE-582D-19C1-67F341826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D1CBE-3609-A4C1-2509-1EEAE52F2B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6BE32-8428-2300-E8A2-B66C27C4E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5358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BAEAC-CED6-BE28-8F07-52B4E2173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sr-Latn-RS" dirty="0"/>
              <a:t>Resursi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D097-DFE2-DD97-E636-8C326CC7F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3823"/>
            <a:ext cx="8596668" cy="4467540"/>
          </a:xfrm>
        </p:spPr>
        <p:txBody>
          <a:bodyPr/>
          <a:lstStyle/>
          <a:p>
            <a:r>
              <a:rPr lang="sr-Latn-RS" dirty="0"/>
              <a:t>Pored </a:t>
            </a:r>
            <a:r>
              <a:rPr lang="sr-Latn-RS" i="1" dirty="0"/>
              <a:t>Controllers</a:t>
            </a:r>
            <a:r>
              <a:rPr lang="sr-Latn-RS" dirty="0"/>
              <a:t> foldera, možemo dodati nov folder, desnim klikom na „</a:t>
            </a:r>
            <a:r>
              <a:rPr lang="sr-Latn-RS" i="1" dirty="0"/>
              <a:t>StarwoodBackend</a:t>
            </a:r>
            <a:r>
              <a:rPr lang="sr-Latn-RS" dirty="0"/>
              <a:t>“ projekat, zatim opcijom „Add </a:t>
            </a:r>
            <a:r>
              <a:rPr lang="en-US" dirty="0"/>
              <a:t>&gt;</a:t>
            </a:r>
            <a:r>
              <a:rPr lang="sr-Latn-RS" dirty="0"/>
              <a:t> New Folder“ dodati folder koji ćemo nazvati „Resources“</a:t>
            </a:r>
          </a:p>
          <a:p>
            <a:r>
              <a:rPr lang="sr-Latn-RS" dirty="0"/>
              <a:t>U ovom folderu, npr. možemo čuvati dodatne resurse koje aplikacija koristi, recimo tekstualnu datoteku koja sadrži imena filmova</a:t>
            </a:r>
          </a:p>
          <a:p>
            <a:r>
              <a:rPr lang="sr-Latn-RS" dirty="0"/>
              <a:t>Da dodamo novu datoteku, potrebno je ponovo kliknuti desni klik sada na novokreiran folder „Resources“, potom „</a:t>
            </a:r>
            <a:r>
              <a:rPr lang="en-US" dirty="0"/>
              <a:t>Add &gt; New Item</a:t>
            </a:r>
            <a:r>
              <a:rPr lang="sr-Latn-RS" dirty="0"/>
              <a:t>“</a:t>
            </a:r>
            <a:endParaRPr lang="en-US" dirty="0"/>
          </a:p>
          <a:p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liste</a:t>
            </a:r>
            <a:r>
              <a:rPr lang="en-US" dirty="0"/>
              <a:t> </a:t>
            </a:r>
            <a:r>
              <a:rPr lang="en-US" dirty="0" err="1"/>
              <a:t>mogu</a:t>
            </a:r>
            <a:r>
              <a:rPr lang="sr-Latn-RS" dirty="0"/>
              <a:t>ćih tipova fajlova pronaći „Text File“ i nazvati ga „movies.txt“, zatim ga i dodati</a:t>
            </a:r>
          </a:p>
          <a:p>
            <a:r>
              <a:rPr lang="sr-Latn-RS" dirty="0"/>
              <a:t>Nakon toga, popuniti fajl imenima postojećih filmova iz prošlog primera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5D841-7F7E-AB0A-3CBC-DBEE0920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108C1-EEBA-10CF-AB35-B530102FC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44F74-E6D1-E914-048C-2A6404C8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6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129FAD-4D42-CF6D-CA09-1FB75203C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A7F6A-9D4E-4587-2418-470A7EA15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02CF9-C277-CA52-37A2-557FB80739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9CE5F-A06D-5639-0E25-D057AC638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2865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C9614F-EE6B-133D-A657-49163735F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A1926-DB44-86FA-6E91-0C99C824F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8E27B-B52B-23A1-4AA5-B9E4DE8A1D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EA214-AC4B-3E54-E046-04F98E3C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0246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F054EF5-EFE6-45A2-834C-0F0931F39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E3C88A-FEDB-4B9C-94EE-5026B326B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D51D9B-0E7C-44D3-9215-81F991523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16EFB339-1D4E-4824-A20B-AF30D07CF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00030831-8136-4C61-8F00-6F190C5A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B14B360-4798-467E-ADE9-756959EC5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9433F2F7-DA21-430A-A31C-D529D9C6A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0B24FFF9-F75D-4A88-90F8-D2D7BBB8E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0A2A2C4-404D-431C-8F9A-227932A42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4661DBE2-1BC5-463F-BBB8-199B890D1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710A6E70-F0B9-4E3D-9A78-2D2FEE5DF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126E8-5BAD-5D3F-F876-3C4246D7B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503" y="1131994"/>
            <a:ext cx="6604871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E8052-84B1-7627-9FB4-4C645453E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3EB44-83CB-465E-8EDC-BA7252B6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740FA-1370-7151-13DE-398F520F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3153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EE7D81B-6C6A-7A4A-932D-6194AFE7B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DA9A1-8225-9FF0-A62D-CE801F06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B1492-78F5-A06C-A797-835B499480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A097-C127-0C03-72D4-29028A8C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9135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E8846-5A9D-9AB7-C3BB-4D1912914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5962"/>
          </a:xfrm>
        </p:spPr>
        <p:txBody>
          <a:bodyPr/>
          <a:lstStyle/>
          <a:p>
            <a:r>
              <a:rPr lang="sr-Latn-RS" dirty="0"/>
              <a:t>Kvazi-Baze Podataka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E1076-9C1B-A37C-D54F-7B9EE2486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8655"/>
            <a:ext cx="8596668" cy="4502708"/>
          </a:xfrm>
        </p:spPr>
        <p:txBody>
          <a:bodyPr/>
          <a:lstStyle/>
          <a:p>
            <a:r>
              <a:rPr lang="sr-Latn-RS" dirty="0"/>
              <a:t>U prošlom primeru, praktično smo imali niz u </a:t>
            </a:r>
            <a:r>
              <a:rPr lang="sr-Latn-RS" i="1" dirty="0"/>
              <a:t>RAM</a:t>
            </a:r>
            <a:r>
              <a:rPr lang="sr-Latn-RS" dirty="0"/>
              <a:t>-u koji je „imitirao“ neki vid (nestvarne) baze podataka; praktično nam je baza bila u memoriji</a:t>
            </a:r>
          </a:p>
          <a:p>
            <a:r>
              <a:rPr lang="sr-Latn-RS" dirty="0"/>
              <a:t>Mada, postoje koncepti u praksi koji se i nazivaju </a:t>
            </a:r>
            <a:r>
              <a:rPr lang="sr-Latn-RS" i="1" dirty="0"/>
              <a:t>In-Memory Databases</a:t>
            </a:r>
            <a:r>
              <a:rPr lang="sr-Latn-RS" dirty="0"/>
              <a:t>, ali nam oni nisu od interesa</a:t>
            </a:r>
          </a:p>
          <a:p>
            <a:r>
              <a:rPr lang="sr-Latn-RS" dirty="0"/>
              <a:t>Za nas, u prethodnom primeru smo imali ne tako realnu imitaciju baze podataka koja nam samo služi da ipak sa nekim podacima radimo</a:t>
            </a:r>
          </a:p>
          <a:p>
            <a:r>
              <a:rPr lang="sr-Latn-RS" dirty="0"/>
              <a:t>Sada, slično ćemo uraditi sa tekstualnom datotekom – ovo se može smatrati korakom dalje ka pravim implementacijama </a:t>
            </a:r>
            <a:r>
              <a:rPr lang="sr-Latn-RS" i="1" dirty="0"/>
              <a:t>backend</a:t>
            </a:r>
            <a:r>
              <a:rPr lang="sr-Latn-RS" dirty="0"/>
              <a:t> servisa koji interaguju sa bazama podataka</a:t>
            </a:r>
          </a:p>
          <a:p>
            <a:r>
              <a:rPr lang="sr-Latn-RS" dirty="0"/>
              <a:t>Datoteka će nam sada držati podatke, a mi ćemo ih iz nje čitati</a:t>
            </a:r>
          </a:p>
          <a:p>
            <a:r>
              <a:rPr lang="sr-Latn-RS" dirty="0"/>
              <a:t>Srećom, podaci nisu komplikovani, pa ih je veoma jednostavno čitati (nije potrebno pisati nikakve deserijalizatore (u praksi se često zovu </a:t>
            </a:r>
            <a:r>
              <a:rPr lang="sr-Latn-RS" i="1" dirty="0"/>
              <a:t>parseri</a:t>
            </a:r>
            <a:r>
              <a:rPr lang="sr-Latn-RS" dirty="0"/>
              <a:t>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C79A7-0675-C34E-7DCE-88929751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40E4E-9513-9B86-6A0A-5AC1017D6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6C5AE-39ED-9659-509D-EBB950CE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7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11320E-D24F-93AA-F635-E273A672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108C1-EEBA-10CF-AB35-B530102FC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5D841-7F7E-AB0A-3CBC-DBEE0920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44F74-E6D1-E914-048C-2A6404C8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1108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480FD-C6F2-F27F-0CFA-4B086CAB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2132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koda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5F925-8EF7-419D-BE29-46A02AA6F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77108"/>
            <a:ext cx="8596668" cy="4564254"/>
          </a:xfrm>
        </p:spPr>
        <p:txBody>
          <a:bodyPr/>
          <a:lstStyle/>
          <a:p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obratiti</a:t>
            </a:r>
            <a:r>
              <a:rPr lang="en-US" dirty="0"/>
              <a:t> pa</a:t>
            </a:r>
            <a:r>
              <a:rPr lang="sr-Latn-RS" dirty="0"/>
              <a:t>žnju da sada nema globalnog niza filmova</a:t>
            </a:r>
          </a:p>
          <a:p>
            <a:r>
              <a:rPr lang="sr-Latn-RS" dirty="0"/>
              <a:t>Sada, kada neko pozove akciju kontrolera v2, akcija će pročitati </a:t>
            </a:r>
            <a:r>
              <a:rPr lang="sr-Latn-RS" i="1" dirty="0"/>
              <a:t>movies.txt</a:t>
            </a:r>
            <a:r>
              <a:rPr lang="sr-Latn-RS" dirty="0"/>
              <a:t> fajl kako bi pronašla postojeće filmove, a zatim istim algoritmom vratila nasumično neke</a:t>
            </a:r>
          </a:p>
          <a:p>
            <a:r>
              <a:rPr lang="sr-Latn-RS" dirty="0"/>
              <a:t>U ovom momentu smo mogli da upotrebimo sistemsku funkciju koja čita datoteku i vraća niz stringova, gde je svaki element tog niza praktično linija unutar </a:t>
            </a:r>
            <a:r>
              <a:rPr lang="sr-Latn-RS" i="1" dirty="0"/>
              <a:t>.txt</a:t>
            </a:r>
            <a:r>
              <a:rPr lang="sr-Latn-RS" dirty="0"/>
              <a:t> datoteke</a:t>
            </a:r>
          </a:p>
          <a:p>
            <a:r>
              <a:rPr lang="sr-Latn-RS" dirty="0"/>
              <a:t>Drugim rečima, linija X iz datoteke će biti smeštena u element indeksa X u vraćenom nizu; koliko ima linija u datoteci, toliko će biti i elemenata – to su nam dakle svi poznati filmovi kao ranije</a:t>
            </a:r>
          </a:p>
          <a:p>
            <a:r>
              <a:rPr lang="sr-Latn-RS" dirty="0"/>
              <a:t>Jednom linijom smo ovde pročitali datoteku samo iz razloga što su sami podaci relativno jednostavni – što su kompleksniji, to bi ova deserijalizacija bila sve više i više kompleksnija, u smislu kompleksnosti koda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4B1C2-78EC-6824-8BEF-57A08BD5D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1F48B-8F3E-FF29-869A-1C51A24B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BDA4F-1E44-F87C-F84E-45BDA1815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2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D0203-8768-26B8-F034-97134D6E4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67" y="1131994"/>
            <a:ext cx="8461543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3A480-C962-FDEF-F788-A39DB699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5814E-C30A-F0EF-2569-F1E6523D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839C0-6D8A-0526-8796-0B210453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5882A-3D05-5B21-45BE-157C1F0A3CB3}"/>
              </a:ext>
            </a:extLst>
          </p:cNvPr>
          <p:cNvSpPr txBox="1"/>
          <p:nvPr/>
        </p:nvSpPr>
        <p:spPr>
          <a:xfrm>
            <a:off x="1866167" y="650449"/>
            <a:ext cx="846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/>
              <a:t>Početni ekran kada se kreira aplikacija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629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3E858-B0EB-E80C-1E27-7311D71A7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5567"/>
          </a:xfrm>
        </p:spPr>
        <p:txBody>
          <a:bodyPr/>
          <a:lstStyle/>
          <a:p>
            <a:r>
              <a:rPr lang="sr-Latn-RS" dirty="0"/>
              <a:t>Testiranje nove akcije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34BC5-B8F6-D57F-6619-64D623860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91093"/>
            <a:ext cx="8596668" cy="4250269"/>
          </a:xfrm>
        </p:spPr>
        <p:txBody>
          <a:bodyPr/>
          <a:lstStyle/>
          <a:p>
            <a:r>
              <a:rPr lang="sr-Latn-RS" dirty="0"/>
              <a:t>Potrebno je sada u Postman aplikaciji napraviti nov zahtev – „TrendingMoviesV2“, i proveriti rad nove akcije, pa i novog kontrolera</a:t>
            </a:r>
          </a:p>
          <a:p>
            <a:r>
              <a:rPr lang="sr-Latn-RS" dirty="0"/>
              <a:t>Recimo sada, možemo izostaviti slanje </a:t>
            </a:r>
            <a:r>
              <a:rPr lang="sr-Latn-RS" i="1" dirty="0"/>
              <a:t>QSP</a:t>
            </a:r>
            <a:r>
              <a:rPr lang="sr-Latn-RS" dirty="0"/>
              <a:t>, čisto radi demonstracije podrazumevane, odnosno </a:t>
            </a:r>
            <a:r>
              <a:rPr lang="sr-Latn-RS" i="1" dirty="0"/>
              <a:t>default</a:t>
            </a:r>
            <a:r>
              <a:rPr lang="sr-Latn-RS" dirty="0"/>
              <a:t>-ne vrednosti (4 u ovom slučaju)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62359-2EBB-66CE-B9BD-288E1F249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6FB49-F3A2-28AD-D7E8-10610B2BC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66D6B-B326-D0E3-7B5B-CBE7A8EE4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9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A19775-7377-B043-FDDC-206E6088D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9DDFE-92E1-210A-B0A6-54B911581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77A2F-A21B-B020-98ED-AB57EB90EF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C0042-BDB3-0988-26BD-BDE4154B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4527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BAEAC-CED6-BE28-8F07-52B4E2173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sr-Latn-RS" dirty="0"/>
              <a:t>Dalji razvoj </a:t>
            </a:r>
            <a:r>
              <a:rPr lang="sr-Latn-RS" i="1" dirty="0"/>
              <a:t>Starwood backend</a:t>
            </a:r>
            <a:r>
              <a:rPr lang="sr-Latn-RS" dirty="0"/>
              <a:t>-a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D097-DFE2-DD97-E636-8C326CC7F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3823"/>
            <a:ext cx="8596668" cy="4467540"/>
          </a:xfrm>
        </p:spPr>
        <p:txBody>
          <a:bodyPr/>
          <a:lstStyle/>
          <a:p>
            <a:r>
              <a:rPr lang="sr-Latn-RS" dirty="0"/>
              <a:t>Možemo sada na isti način upotrebiti </a:t>
            </a:r>
            <a:r>
              <a:rPr lang="sr-Latn-RS" i="1" dirty="0"/>
              <a:t>XML</a:t>
            </a:r>
            <a:r>
              <a:rPr lang="sr-Latn-RS" dirty="0"/>
              <a:t> za skladištenje podataka, umesto obične </a:t>
            </a:r>
            <a:r>
              <a:rPr lang="sr-Latn-RS" i="1" dirty="0"/>
              <a:t>.txt</a:t>
            </a:r>
            <a:r>
              <a:rPr lang="sr-Latn-RS" dirty="0"/>
              <a:t> datoteke</a:t>
            </a:r>
          </a:p>
          <a:p>
            <a:r>
              <a:rPr lang="sr-Latn-RS" dirty="0"/>
              <a:t>Zatim, da napravimo V3 kontroler filmova, koji sada funkcioniše sa </a:t>
            </a:r>
            <a:r>
              <a:rPr lang="sr-Latn-RS" i="1" dirty="0"/>
              <a:t>XML</a:t>
            </a:r>
            <a:r>
              <a:rPr lang="sr-Latn-RS" dirty="0"/>
              <a:t>-om</a:t>
            </a:r>
          </a:p>
          <a:p>
            <a:r>
              <a:rPr lang="sr-Latn-RS" dirty="0"/>
              <a:t>Na isti način kao što smo dodali </a:t>
            </a:r>
            <a:r>
              <a:rPr lang="sr-Latn-RS" i="1" dirty="0"/>
              <a:t>.txt</a:t>
            </a:r>
            <a:r>
              <a:rPr lang="sr-Latn-RS" dirty="0"/>
              <a:t> datoteku, možemo dodati i </a:t>
            </a:r>
            <a:r>
              <a:rPr lang="sr-Latn-RS" i="1" dirty="0"/>
              <a:t>XML</a:t>
            </a:r>
            <a:r>
              <a:rPr lang="sr-Latn-RS" dirty="0"/>
              <a:t> datoteku</a:t>
            </a:r>
            <a:endParaRPr lang="en-US" dirty="0"/>
          </a:p>
          <a:p>
            <a:r>
              <a:rPr lang="en-US" dirty="0" err="1"/>
              <a:t>Tako</a:t>
            </a:r>
            <a:r>
              <a:rPr lang="sr-Latn-RS" dirty="0"/>
              <a:t>đe, treba i dodati nov kontroler veoma analogno kontroleru V2, samo sada V3</a:t>
            </a:r>
            <a:endParaRPr lang="en-US" dirty="0"/>
          </a:p>
          <a:p>
            <a:r>
              <a:rPr lang="en-US" dirty="0"/>
              <a:t>Na </a:t>
            </a:r>
            <a:r>
              <a:rPr lang="en-US" dirty="0" err="1"/>
              <a:t>kraju</a:t>
            </a:r>
            <a:r>
              <a:rPr lang="en-US" dirty="0"/>
              <a:t>, </a:t>
            </a:r>
            <a:r>
              <a:rPr lang="en-US" dirty="0" err="1"/>
              <a:t>tako</a:t>
            </a:r>
            <a:r>
              <a:rPr lang="sr-Latn-RS" dirty="0"/>
              <a:t>đe i u Postman aplikaciji treba dodati nov zahtev za validaciju same akcije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5D841-7F7E-AB0A-3CBC-DBEE0920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108C1-EEBA-10CF-AB35-B530102FC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44F74-E6D1-E914-048C-2A6404C8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2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3A3B9A-97F9-3180-ADF0-C5A54776F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AA853-85B9-AB15-EBB9-7C49EDD97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382DB-0D92-77CE-7E54-3833FB62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A0404-B21C-E694-32C4-60111532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7451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C3C1B04-9D7B-86E8-2EFD-015A6A1BD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503" y="1131994"/>
            <a:ext cx="6604871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3695A-02C6-A36A-8BEA-C264336A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324BA-B35D-7014-1AB1-94963D1CDC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E068E-4742-8262-0C8B-8FD1F8B4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0322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F4F07F-4D44-07C4-0292-F59AC36ED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3C7CF-9C21-E890-7E80-F36FFC1C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809BF-F0CB-61EA-D194-666B19E897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F233A-841A-F20D-238A-DD3922F81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4198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34C5F50-271A-5CBA-7428-E3A5A37E9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664B9-52D9-A516-847D-BB6BCB3E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31A8B-4B6F-0988-D68D-242C696231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740E9-2BC2-01D0-D791-FF4CD00B7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0890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1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3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FCF564-2F07-E114-34DE-5FD3A2726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B425E-84BD-763E-0D28-A96C5BD3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2F711-3BB5-20E4-7C6D-08FC616AF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1221B-2DBD-5B9B-F9DC-205F7F7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9590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E7ED0-CF23-758D-C845-A1FAB9C0E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8038"/>
          </a:xfrm>
        </p:spPr>
        <p:txBody>
          <a:bodyPr/>
          <a:lstStyle/>
          <a:p>
            <a:r>
              <a:rPr lang="sr-Latn-RS" dirty="0"/>
              <a:t>Analiza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F162-2A32-4E9B-010E-B8E5A4FB3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3485"/>
            <a:ext cx="8596668" cy="4537878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Dakle, razlika u kodu V3 u odnosu na V2 je što smo dodatno napisali malu funkciju koja čita </a:t>
            </a:r>
            <a:r>
              <a:rPr lang="sr-Latn-RS" i="1" dirty="0"/>
              <a:t>XML</a:t>
            </a:r>
            <a:r>
              <a:rPr lang="sr-Latn-RS" dirty="0"/>
              <a:t> i ubacuje imena filmova u novonamešten niz (niz svih poznatih filmova)</a:t>
            </a:r>
          </a:p>
          <a:p>
            <a:r>
              <a:rPr lang="sr-Latn-RS" dirty="0"/>
              <a:t>Istina je da smo ovde uložili veći trud kako bismo učitali podatke u odnosu na običnu tekstualnu datoteku, međutim, što su podaci kompleksniji, to je i kod za serijalizaciju i deserijalizaciju sa tekstualnim datotekama kompleksniji</a:t>
            </a:r>
          </a:p>
          <a:p>
            <a:r>
              <a:rPr lang="sr-Latn-RS" dirty="0"/>
              <a:t>Kako kompleksnost podataka raste, XML kod ostaje skoro slične kompleksnosti jer se kroz dokument veoma lako prolazi</a:t>
            </a:r>
          </a:p>
          <a:p>
            <a:r>
              <a:rPr lang="sr-Latn-RS" dirty="0"/>
              <a:t>U ovom konkretnom kodu (funkcija </a:t>
            </a:r>
            <a:r>
              <a:rPr lang="sr-Latn-RS" i="1" dirty="0"/>
              <a:t>ReadXMLMovies</a:t>
            </a:r>
            <a:r>
              <a:rPr lang="sr-Latn-RS" dirty="0"/>
              <a:t>), kreira se nov </a:t>
            </a:r>
            <a:r>
              <a:rPr lang="sr-Latn-RS" i="1" dirty="0"/>
              <a:t>XML</a:t>
            </a:r>
            <a:r>
              <a:rPr lang="sr-Latn-RS" dirty="0"/>
              <a:t> dokument u koga se </a:t>
            </a:r>
            <a:r>
              <a:rPr lang="sr-Latn-RS" i="1" dirty="0"/>
              <a:t>load</a:t>
            </a:r>
            <a:r>
              <a:rPr lang="sr-Latn-RS" dirty="0"/>
              <a:t>-uje dati fajl – ovde se zapravo pokreće deserijalizator samog </a:t>
            </a:r>
            <a:r>
              <a:rPr lang="sr-Latn-RS" i="1" dirty="0"/>
              <a:t>XML</a:t>
            </a:r>
            <a:r>
              <a:rPr lang="sr-Latn-RS" dirty="0"/>
              <a:t>-a koji izgradi objektni/referencijalni model, odnosno format</a:t>
            </a:r>
          </a:p>
          <a:p>
            <a:r>
              <a:rPr lang="sr-Latn-RS" dirty="0"/>
              <a:t>Nakon toga, dohvatamo glavni (</a:t>
            </a:r>
            <a:r>
              <a:rPr lang="sr-Latn-RS" i="1" dirty="0"/>
              <a:t>root</a:t>
            </a:r>
            <a:r>
              <a:rPr lang="sr-Latn-RS" dirty="0"/>
              <a:t>) element dokumenta, što je </a:t>
            </a:r>
            <a:r>
              <a:rPr lang="sr-Latn-RS" i="1" dirty="0"/>
              <a:t>movies</a:t>
            </a:r>
            <a:r>
              <a:rPr lang="sr-Latn-RS" dirty="0"/>
              <a:t>, i potom prolazimo kroz njegove potomke (</a:t>
            </a:r>
            <a:r>
              <a:rPr lang="sr-Latn-RS" i="1" dirty="0"/>
              <a:t>movie</a:t>
            </a:r>
            <a:r>
              <a:rPr lang="sr-Latn-RS" dirty="0"/>
              <a:t>) koji po </a:t>
            </a:r>
            <a:r>
              <a:rPr lang="sr-Latn-RS" i="1" dirty="0"/>
              <a:t>name</a:t>
            </a:r>
            <a:r>
              <a:rPr lang="sr-Latn-RS" dirty="0"/>
              <a:t> atributima imaju sačuvano stvarno ime filma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AABBB-1C9F-EF84-224E-AC2E53C5F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BB03E-4926-4670-1C99-73B0F28A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F5B29-E20E-B5EC-9346-BE56142E2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2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E853-5950-D287-900C-7F5E7567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6492"/>
          </a:xfrm>
        </p:spPr>
        <p:txBody>
          <a:bodyPr/>
          <a:lstStyle/>
          <a:p>
            <a:r>
              <a:rPr lang="sr-Latn-RS" dirty="0"/>
              <a:t>Modeli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FAA93-C1D8-396C-5ACA-05A6D8F6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8315"/>
            <a:ext cx="8596668" cy="4573047"/>
          </a:xfrm>
        </p:spPr>
        <p:txBody>
          <a:bodyPr/>
          <a:lstStyle/>
          <a:p>
            <a:r>
              <a:rPr lang="sr-Latn-RS" dirty="0"/>
              <a:t>Recimo, svaki film možemo sada da predstavimo kompleksnije – da imaju </a:t>
            </a:r>
            <a:r>
              <a:rPr lang="sr-Latn-RS" i="1" dirty="0"/>
              <a:t>ID</a:t>
            </a:r>
            <a:r>
              <a:rPr lang="sr-Latn-RS" dirty="0"/>
              <a:t>, ime, i niz žanrova sa udelima (</a:t>
            </a:r>
            <a:r>
              <a:rPr lang="sr-Latn-RS" i="1" dirty="0"/>
              <a:t>ratio</a:t>
            </a:r>
            <a:r>
              <a:rPr lang="sr-Latn-RS" dirty="0"/>
              <a:t>) koliko su u filmu zastupljeni</a:t>
            </a:r>
          </a:p>
          <a:p>
            <a:r>
              <a:rPr lang="sr-Latn-RS" dirty="0"/>
              <a:t>Za ovako kompleksnije podatke, ne samo da je potrebno imati adekvatne zapise recimo u </a:t>
            </a:r>
            <a:r>
              <a:rPr lang="sr-Latn-RS" i="1" dirty="0"/>
              <a:t>XML</a:t>
            </a:r>
            <a:r>
              <a:rPr lang="sr-Latn-RS" dirty="0"/>
              <a:t> fajlu, već je potrebno imati i adekvatne propratne klase koje ovakve podatke </a:t>
            </a:r>
            <a:r>
              <a:rPr lang="sr-Latn-RS" u="sng" dirty="0"/>
              <a:t>modeliraju</a:t>
            </a:r>
            <a:endParaRPr lang="sr-Latn-RS" dirty="0"/>
          </a:p>
          <a:p>
            <a:r>
              <a:rPr lang="sr-Latn-RS" dirty="0"/>
              <a:t>Ovakve klase se često zovu entitetskim, tj. entiteti ili modeli, a ideja je da samo imaju polja u kojima se čuvaju sami podaci</a:t>
            </a:r>
          </a:p>
          <a:p>
            <a:r>
              <a:rPr lang="sr-Latn-RS" dirty="0"/>
              <a:t>Ponekad se zovu i </a:t>
            </a:r>
            <a:r>
              <a:rPr lang="sr-Latn-RS" i="1" dirty="0"/>
              <a:t>„Data classes“</a:t>
            </a:r>
            <a:r>
              <a:rPr lang="sr-Latn-RS" dirty="0"/>
              <a:t>, jer nemaju neku veliku funkcionalnost, već samo drže podatke u objektnom, referencijalnom formatu</a:t>
            </a:r>
          </a:p>
          <a:p>
            <a:r>
              <a:rPr lang="sr-Latn-RS" dirty="0"/>
              <a:t>Modeli su generalno pasivni delovi aplikacija, i praktično predstavljaju biznis logiku aplikacije</a:t>
            </a:r>
          </a:p>
          <a:p>
            <a:r>
              <a:rPr lang="sr-Latn-RS" dirty="0"/>
              <a:t>Često se napravi folder pored </a:t>
            </a:r>
            <a:r>
              <a:rPr lang="sr-Latn-RS" i="1" dirty="0"/>
              <a:t>Controllers</a:t>
            </a:r>
            <a:r>
              <a:rPr lang="sr-Latn-RS" dirty="0"/>
              <a:t>, koji se naziva </a:t>
            </a:r>
            <a:r>
              <a:rPr lang="sr-Latn-RS" i="1" dirty="0"/>
              <a:t>Models</a:t>
            </a:r>
            <a:r>
              <a:rPr lang="sr-Latn-RS" dirty="0"/>
              <a:t>, gde se pišu same entitetske klase, odnosno modeli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8C196-D5A4-D103-EAF0-4CF0224B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E8BFF-E79F-2943-5053-0688CCB5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2931E-2300-50F8-8137-A4741D62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2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730944-A6A7-866E-37B4-0F50C378B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67" y="1131994"/>
            <a:ext cx="8461543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3A480-C962-FDEF-F788-A39DB699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5814E-C30A-F0EF-2569-F1E6523D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839C0-6D8A-0526-8796-0B210453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F8B12BF-E288-9AA9-18AC-480FE0B504F6}"/>
              </a:ext>
            </a:extLst>
          </p:cNvPr>
          <p:cNvSpPr txBox="1"/>
          <p:nvPr/>
        </p:nvSpPr>
        <p:spPr>
          <a:xfrm>
            <a:off x="1866167" y="650449"/>
            <a:ext cx="846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/>
              <a:t>Ukoliko ne vidite Solution Explorer, ovde ga možete pronaći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93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E853-5950-D287-900C-7F5E7567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6492"/>
          </a:xfrm>
        </p:spPr>
        <p:txBody>
          <a:bodyPr/>
          <a:lstStyle/>
          <a:p>
            <a:r>
              <a:rPr lang="sr-Latn-RS" dirty="0"/>
              <a:t>Dalji razvoj </a:t>
            </a:r>
            <a:r>
              <a:rPr lang="sr-Latn-RS" i="1" dirty="0"/>
              <a:t>Starwood backend</a:t>
            </a:r>
            <a:r>
              <a:rPr lang="sr-Latn-RS" dirty="0"/>
              <a:t>-a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FAA93-C1D8-396C-5ACA-05A6D8F6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8315"/>
            <a:ext cx="8596668" cy="4573047"/>
          </a:xfrm>
        </p:spPr>
        <p:txBody>
          <a:bodyPr/>
          <a:lstStyle/>
          <a:p>
            <a:r>
              <a:rPr lang="sr-Latn-RS" dirty="0"/>
              <a:t>Recimo, sada želimo da napravimo V4 našeg </a:t>
            </a:r>
            <a:r>
              <a:rPr lang="sr-Latn-RS" i="1" dirty="0"/>
              <a:t>API</a:t>
            </a:r>
            <a:r>
              <a:rPr lang="sr-Latn-RS" dirty="0"/>
              <a:t>-ja na </a:t>
            </a:r>
            <a:r>
              <a:rPr lang="sr-Latn-RS" i="1" dirty="0"/>
              <a:t>backend</a:t>
            </a:r>
            <a:r>
              <a:rPr lang="sr-Latn-RS" dirty="0"/>
              <a:t>-u, gde ćemo na mestima gde smo do sada samo ime filma u stringu vraćali, vraćati kompleksniji objekat koji uz film nosi više informacija</a:t>
            </a:r>
          </a:p>
          <a:p>
            <a:r>
              <a:rPr lang="sr-Latn-RS" dirty="0"/>
              <a:t>Naravno, </a:t>
            </a:r>
            <a:r>
              <a:rPr lang="sr-Latn-RS" i="1" dirty="0"/>
              <a:t>backend</a:t>
            </a:r>
            <a:r>
              <a:rPr lang="sr-Latn-RS" dirty="0"/>
              <a:t> aplikacija treba da vraća ove informacije u </a:t>
            </a:r>
            <a:r>
              <a:rPr lang="sr-Latn-RS" i="1" dirty="0"/>
              <a:t>JSON</a:t>
            </a:r>
            <a:r>
              <a:rPr lang="sr-Latn-RS" dirty="0"/>
              <a:t> formatu</a:t>
            </a:r>
          </a:p>
          <a:p>
            <a:r>
              <a:rPr lang="sr-Latn-RS" dirty="0"/>
              <a:t>S druge strane, ove informacije treba da se čuvaju u </a:t>
            </a:r>
            <a:r>
              <a:rPr lang="sr-Latn-RS" i="1" dirty="0"/>
              <a:t>XML</a:t>
            </a:r>
            <a:r>
              <a:rPr lang="sr-Latn-RS" dirty="0"/>
              <a:t> fajlu slično kao u V3</a:t>
            </a:r>
          </a:p>
          <a:p>
            <a:r>
              <a:rPr lang="sr-Latn-RS" dirty="0"/>
              <a:t>Ostala logika treba da ostane ista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8C196-D5A4-D103-EAF0-4CF0224B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E8BFF-E79F-2943-5053-0688CCB5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2931E-2300-50F8-8137-A4741D62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7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367</TotalTime>
  <Words>4878</Words>
  <Application>Microsoft Office PowerPoint</Application>
  <PresentationFormat>Widescreen</PresentationFormat>
  <Paragraphs>575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Arial</vt:lpstr>
      <vt:lpstr>Calibri</vt:lpstr>
      <vt:lpstr>Cascadia Mono</vt:lpstr>
      <vt:lpstr>IBMPlexMono</vt:lpstr>
      <vt:lpstr>Trebuchet MS</vt:lpstr>
      <vt:lpstr>Wingdings 3</vt:lpstr>
      <vt:lpstr>Facet</vt:lpstr>
      <vt:lpstr>10. ASP.NET WebApi (Backend)</vt:lpstr>
      <vt:lpstr>Starwood app backend</vt:lpstr>
      <vt:lpstr>Starwood app backend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Inicijalne izmene</vt:lpstr>
      <vt:lpstr>PowerPoint Presentation</vt:lpstr>
      <vt:lpstr>PowerPoint Presentation</vt:lpstr>
      <vt:lpstr>Inicijalne izmene</vt:lpstr>
      <vt:lpstr>PowerPoint Presentation</vt:lpstr>
      <vt:lpstr>Gde se aplikacija pokreće?</vt:lpstr>
      <vt:lpstr>PowerPoint Presentation</vt:lpstr>
      <vt:lpstr>Inicijalne izmene</vt:lpstr>
      <vt:lpstr>PowerPoint Presentation</vt:lpstr>
      <vt:lpstr>CORS</vt:lpstr>
      <vt:lpstr>Opis aplikacije u trenutnom stanju</vt:lpstr>
      <vt:lpstr>Opis aplikacije u trenutnom stanju</vt:lpstr>
      <vt:lpstr>Opis aplikacije u trenutnom stanju</vt:lpstr>
      <vt:lpstr>Opis aplikacije u trenutnom stanju</vt:lpstr>
      <vt:lpstr>Kontroleri</vt:lpstr>
      <vt:lpstr>Dodavanje novog kontrolera</vt:lpstr>
      <vt:lpstr>PowerPoint Presentation</vt:lpstr>
      <vt:lpstr>PowerPoint Presentation</vt:lpstr>
      <vt:lpstr>PowerPoint Presentation</vt:lpstr>
      <vt:lpstr>PowerPoint Presentation</vt:lpstr>
      <vt:lpstr>Ruta kontrolera</vt:lpstr>
      <vt:lpstr>PowerPoint Presentation</vt:lpstr>
      <vt:lpstr>Akcija kontrolera</vt:lpstr>
      <vt:lpstr>Akcija kontrolera</vt:lpstr>
      <vt:lpstr>Akcija kontrolera</vt:lpstr>
      <vt:lpstr>Pokretanje i testiranje aplikacije</vt:lpstr>
      <vt:lpstr>PowerPoint Presentation</vt:lpstr>
      <vt:lpstr>Konzola</vt:lpstr>
      <vt:lpstr>Testiranje iz Postman aplikacije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Analiza prethodnog poziva</vt:lpstr>
      <vt:lpstr>Analiza prethodnog poziva</vt:lpstr>
      <vt:lpstr>PowerPoint Presentation</vt:lpstr>
      <vt:lpstr>Analiza koda</vt:lpstr>
      <vt:lpstr>Analiza trending akcije</vt:lpstr>
      <vt:lpstr>Analiza trending akcije</vt:lpstr>
      <vt:lpstr>Testiranje trending akcije</vt:lpstr>
      <vt:lpstr>PowerPoint Presentation</vt:lpstr>
      <vt:lpstr>PowerPoint Presentation</vt:lpstr>
      <vt:lpstr>Testiranje trending akcije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QSP (Query String Parameter)</vt:lpstr>
      <vt:lpstr>QSP (Query String Parameter)</vt:lpstr>
      <vt:lpstr>QSP (Query String Parameter)</vt:lpstr>
      <vt:lpstr>PowerPoint Presentation</vt:lpstr>
      <vt:lpstr>Dalji razvoj Starwood backend-a</vt:lpstr>
      <vt:lpstr>PowerPoint Presentation</vt:lpstr>
      <vt:lpstr>Resursi</vt:lpstr>
      <vt:lpstr>PowerPoint Presentation</vt:lpstr>
      <vt:lpstr>PowerPoint Presentation</vt:lpstr>
      <vt:lpstr>PowerPoint Presentation</vt:lpstr>
      <vt:lpstr>PowerPoint Presentation</vt:lpstr>
      <vt:lpstr>Kvazi-Baze Podataka</vt:lpstr>
      <vt:lpstr>PowerPoint Presentation</vt:lpstr>
      <vt:lpstr>Analiza koda</vt:lpstr>
      <vt:lpstr>Testiranje nove akcije</vt:lpstr>
      <vt:lpstr>PowerPoint Presentation</vt:lpstr>
      <vt:lpstr>Dalji razvoj Starwood backend-a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Analiza</vt:lpstr>
      <vt:lpstr>Modeli</vt:lpstr>
      <vt:lpstr>Dalji razvoj Starwood backend-a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Vladimir Sivcev</dc:creator>
  <cp:lastModifiedBy>Vladimir Sivcev</cp:lastModifiedBy>
  <cp:revision>65</cp:revision>
  <dcterms:created xsi:type="dcterms:W3CDTF">2022-06-06T19:00:58Z</dcterms:created>
  <dcterms:modified xsi:type="dcterms:W3CDTF">2022-06-18T02:28:02Z</dcterms:modified>
</cp:coreProperties>
</file>